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5400" userDrawn="1">
          <p15:clr>
            <a:srgbClr val="A4A3A4"/>
          </p15:clr>
        </p15:guide>
        <p15:guide id="3" pos="360" userDrawn="1">
          <p15:clr>
            <a:srgbClr val="A4A3A4"/>
          </p15:clr>
        </p15:guide>
        <p15:guide id="4" pos="28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3C91"/>
    <a:srgbClr val="3662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48"/>
    <p:restoredTop sz="94647"/>
  </p:normalViewPr>
  <p:slideViewPr>
    <p:cSldViewPr snapToGrid="0" showGuides="1">
      <p:cViewPr varScale="1">
        <p:scale>
          <a:sx n="142" d="100"/>
          <a:sy n="142" d="100"/>
        </p:scale>
        <p:origin x="2608" y="168"/>
      </p:cViewPr>
      <p:guideLst>
        <p:guide orient="horz" pos="1392"/>
        <p:guide pos="5400"/>
        <p:guide pos="360"/>
        <p:guide pos="28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98FCC-4E57-444A-8025-5D1BEEEA65D4}" type="datetimeFigureOut">
              <a:rPr lang="en-US" smtClean="0"/>
              <a:t>12/12/24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879228-F30E-5842-ACF2-CC0C7AC047D6}" type="slidenum">
              <a:rPr lang="en-US" smtClean="0"/>
              <a:t>‹#›</a:t>
            </a:fld>
            <a:endParaRPr lang="en-US"/>
          </a:p>
        </p:txBody>
      </p:sp>
    </p:spTree>
    <p:extLst>
      <p:ext uri="{BB962C8B-B14F-4D97-AF65-F5344CB8AC3E}">
        <p14:creationId xmlns:p14="http://schemas.microsoft.com/office/powerpoint/2010/main" val="600079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79228-F30E-5842-ACF2-CC0C7AC047D6}" type="slidenum">
              <a:rPr lang="en-US" smtClean="0"/>
              <a:t>1</a:t>
            </a:fld>
            <a:endParaRPr lang="en-US"/>
          </a:p>
        </p:txBody>
      </p:sp>
    </p:spTree>
    <p:extLst>
      <p:ext uri="{BB962C8B-B14F-4D97-AF65-F5344CB8AC3E}">
        <p14:creationId xmlns:p14="http://schemas.microsoft.com/office/powerpoint/2010/main" val="2866419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AF032F-C116-364B-8879-D9FDB3A03509}" type="datetimeFigureOut">
              <a:rPr lang="en-US" smtClean="0"/>
              <a:t>12/12/24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2884819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F032F-C116-364B-8879-D9FDB3A03509}" type="datetimeFigureOut">
              <a:rPr lang="en-US" smtClean="0"/>
              <a:t>12/12/24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3037634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F032F-C116-364B-8879-D9FDB3A03509}" type="datetimeFigureOut">
              <a:rPr lang="en-US" smtClean="0"/>
              <a:t>12/12/24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44225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F032F-C116-364B-8879-D9FDB3A03509}" type="datetimeFigureOut">
              <a:rPr lang="en-US" smtClean="0"/>
              <a:t>12/12/24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263905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F032F-C116-364B-8879-D9FDB3A03509}" type="datetimeFigureOut">
              <a:rPr lang="en-US" smtClean="0"/>
              <a:t>12/12/24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651013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AF032F-C116-364B-8879-D9FDB3A03509}" type="datetimeFigureOut">
              <a:rPr lang="en-US" smtClean="0"/>
              <a:t>12/12/24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150185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AF032F-C116-364B-8879-D9FDB3A03509}" type="datetimeFigureOut">
              <a:rPr lang="en-US" smtClean="0"/>
              <a:t>12/12/24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2667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AF032F-C116-364B-8879-D9FDB3A03509}" type="datetimeFigureOut">
              <a:rPr lang="en-US" smtClean="0"/>
              <a:t>12/12/24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4227273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F032F-C116-364B-8879-D9FDB3A03509}" type="datetimeFigureOut">
              <a:rPr lang="en-US" smtClean="0"/>
              <a:t>12/12/24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112280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F032F-C116-364B-8879-D9FDB3A03509}" type="datetimeFigureOut">
              <a:rPr lang="en-US" smtClean="0"/>
              <a:t>12/12/24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375894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AF032F-C116-364B-8879-D9FDB3A03509}" type="datetimeFigureOut">
              <a:rPr lang="en-US" smtClean="0"/>
              <a:t>12/12/24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9A864-7A83-AF4E-8A46-B18F105EA9E1}" type="slidenum">
              <a:rPr lang="en-US" smtClean="0"/>
              <a:t>‹#›</a:t>
            </a:fld>
            <a:endParaRPr lang="en-US"/>
          </a:p>
        </p:txBody>
      </p:sp>
    </p:spTree>
    <p:extLst>
      <p:ext uri="{BB962C8B-B14F-4D97-AF65-F5344CB8AC3E}">
        <p14:creationId xmlns:p14="http://schemas.microsoft.com/office/powerpoint/2010/main" val="301972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1E0C68-D7E4-C31D-C306-6F0F1D545C09}"/>
              </a:ext>
            </a:extLst>
          </p:cNvPr>
          <p:cNvPicPr>
            <a:picLocks noChangeAspect="1"/>
          </p:cNvPicPr>
          <p:nvPr userDrawn="1"/>
        </p:nvPicPr>
        <p:blipFill>
          <a:blip r:embed="rId13"/>
          <a:src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AF032F-C116-364B-8879-D9FDB3A03509}" type="datetimeFigureOut">
              <a:rPr lang="en-US" smtClean="0"/>
              <a:t>12/12/24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59A864-7A83-AF4E-8A46-B18F105EA9E1}" type="slidenum">
              <a:rPr lang="en-US" smtClean="0"/>
              <a:t>‹#›</a:t>
            </a:fld>
            <a:endParaRPr lang="en-US"/>
          </a:p>
        </p:txBody>
      </p:sp>
      <p:sp>
        <p:nvSpPr>
          <p:cNvPr id="8" name="Rectangle 7">
            <a:extLst>
              <a:ext uri="{FF2B5EF4-FFF2-40B4-BE49-F238E27FC236}">
                <a16:creationId xmlns:a16="http://schemas.microsoft.com/office/drawing/2014/main" id="{1A172098-151E-4AEE-558C-DF243A3FD889}"/>
              </a:ext>
            </a:extLst>
          </p:cNvPr>
          <p:cNvSpPr/>
          <p:nvPr userDrawn="1"/>
        </p:nvSpPr>
        <p:spPr>
          <a:xfrm>
            <a:off x="0" y="-1"/>
            <a:ext cx="9144000" cy="14785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386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8E913BE-F92E-8EA1-8F13-9C0BDBEDE3A5}"/>
              </a:ext>
            </a:extLst>
          </p:cNvPr>
          <p:cNvPicPr>
            <a:picLocks noChangeAspect="1"/>
          </p:cNvPicPr>
          <p:nvPr/>
        </p:nvPicPr>
        <p:blipFill>
          <a:blip r:embed="rId3"/>
          <a:stretch>
            <a:fillRect/>
          </a:stretch>
        </p:blipFill>
        <p:spPr>
          <a:xfrm>
            <a:off x="329743" y="4228635"/>
            <a:ext cx="2819400" cy="838200"/>
          </a:xfrm>
          <a:prstGeom prst="rect">
            <a:avLst/>
          </a:prstGeom>
        </p:spPr>
      </p:pic>
      <p:sp>
        <p:nvSpPr>
          <p:cNvPr id="6" name="Rectangle 5">
            <a:extLst>
              <a:ext uri="{FF2B5EF4-FFF2-40B4-BE49-F238E27FC236}">
                <a16:creationId xmlns:a16="http://schemas.microsoft.com/office/drawing/2014/main" id="{C6F5DD21-C075-7D37-08AE-ADD2CF9EB1F3}"/>
              </a:ext>
            </a:extLst>
          </p:cNvPr>
          <p:cNvSpPr/>
          <p:nvPr/>
        </p:nvSpPr>
        <p:spPr>
          <a:xfrm>
            <a:off x="6312705" y="5095482"/>
            <a:ext cx="2244098" cy="1204896"/>
          </a:xfrm>
          <a:prstGeom prst="rect">
            <a:avLst/>
          </a:prstGeom>
          <a:solidFill>
            <a:schemeClr val="bg1"/>
          </a:solidFill>
          <a:ln>
            <a:noFill/>
          </a:ln>
          <a:effectLst>
            <a:outerShdw blurRad="330637"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7AFE0C5D-2151-3C85-D38B-35BE299F9A34}"/>
              </a:ext>
            </a:extLst>
          </p:cNvPr>
          <p:cNvSpPr>
            <a:spLocks noGrp="1"/>
          </p:cNvSpPr>
          <p:nvPr>
            <p:ph type="subTitle" idx="1"/>
          </p:nvPr>
        </p:nvSpPr>
        <p:spPr>
          <a:xfrm>
            <a:off x="498379" y="2116518"/>
            <a:ext cx="7861850" cy="630504"/>
          </a:xfrm>
        </p:spPr>
        <p:txBody>
          <a:bodyPr>
            <a:normAutofit/>
          </a:bodyPr>
          <a:lstStyle/>
          <a:p>
            <a:pPr algn="l">
              <a:lnSpc>
                <a:spcPts val="1200"/>
              </a:lnSpc>
              <a:spcBef>
                <a:spcPts val="338"/>
              </a:spcBef>
            </a:pPr>
            <a:r>
              <a:rPr lang="en-US" sz="1100" dirty="0">
                <a:effectLst/>
                <a:latin typeface="Arial" panose="020B0604020202020204" pitchFamily="34" charset="0"/>
                <a:cs typeface="Arial" panose="020B0604020202020204" pitchFamily="34" charset="0"/>
              </a:rPr>
              <a:t>At </a:t>
            </a:r>
            <a:r>
              <a:rPr lang="en-US" sz="1100" dirty="0">
                <a:effectLst/>
                <a:cs typeface="Arial" panose="020B0604020202020204" pitchFamily="34" charset="0"/>
              </a:rPr>
              <a:t>ICI Creative Solutions, </a:t>
            </a:r>
            <a:r>
              <a:rPr lang="en-US" sz="1100" dirty="0">
                <a:effectLst/>
              </a:rPr>
              <a:t>we understand that each organization has unique needs. Our Custom Websites are designed </a:t>
            </a:r>
            <a:br>
              <a:rPr lang="en-US" sz="1100" dirty="0">
                <a:effectLst/>
              </a:rPr>
            </a:br>
            <a:r>
              <a:rPr lang="en-US" sz="1100" dirty="0">
                <a:effectLst/>
              </a:rPr>
              <a:t>to provide a personalized approach to employee benefits information, ensuring content that aligns perfectly with your specific requirements.</a:t>
            </a:r>
          </a:p>
          <a:p>
            <a:pPr algn="l"/>
            <a:endParaRPr lang="en-US" sz="1100" b="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A0623D7-1A49-24C2-6A06-A7E4BE51E00E}"/>
              </a:ext>
            </a:extLst>
          </p:cNvPr>
          <p:cNvSpPr/>
          <p:nvPr/>
        </p:nvSpPr>
        <p:spPr>
          <a:xfrm>
            <a:off x="0" y="774771"/>
            <a:ext cx="9144000" cy="117256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F702EF4E-7E9A-18D5-FE2B-DF5B46B38A7F}"/>
              </a:ext>
            </a:extLst>
          </p:cNvPr>
          <p:cNvSpPr>
            <a:spLocks noGrp="1"/>
          </p:cNvSpPr>
          <p:nvPr>
            <p:ph type="ctrTitle"/>
          </p:nvPr>
        </p:nvSpPr>
        <p:spPr>
          <a:xfrm>
            <a:off x="456671" y="767750"/>
            <a:ext cx="8236819" cy="1179590"/>
          </a:xfrm>
        </p:spPr>
        <p:txBody>
          <a:bodyPr anchor="ctr">
            <a:normAutofit/>
          </a:bodyPr>
          <a:lstStyle/>
          <a:p>
            <a:r>
              <a:rPr lang="en-US" sz="2700" b="1" dirty="0">
                <a:solidFill>
                  <a:schemeClr val="bg1"/>
                </a:solidFill>
                <a:latin typeface="Arial" panose="020B0604020202020204" pitchFamily="34" charset="0"/>
                <a:cs typeface="Arial" panose="020B0604020202020204" pitchFamily="34" charset="0"/>
              </a:rPr>
              <a:t>CUSTOM </a:t>
            </a:r>
            <a:r>
              <a:rPr lang="en-US" sz="2700" b="1" dirty="0">
                <a:solidFill>
                  <a:srgbClr val="EA3C91"/>
                </a:solidFill>
                <a:latin typeface="Arial" panose="020B0604020202020204" pitchFamily="34" charset="0"/>
                <a:cs typeface="Arial" panose="020B0604020202020204" pitchFamily="34" charset="0"/>
              </a:rPr>
              <a:t>MICROSITES</a:t>
            </a:r>
          </a:p>
        </p:txBody>
      </p:sp>
      <p:cxnSp>
        <p:nvCxnSpPr>
          <p:cNvPr id="64" name="Straight Connector 63">
            <a:extLst>
              <a:ext uri="{FF2B5EF4-FFF2-40B4-BE49-F238E27FC236}">
                <a16:creationId xmlns:a16="http://schemas.microsoft.com/office/drawing/2014/main" id="{9DB1995D-F151-2166-0FB1-32E904699096}"/>
              </a:ext>
            </a:extLst>
          </p:cNvPr>
          <p:cNvCxnSpPr>
            <a:cxnSpLocks/>
          </p:cNvCxnSpPr>
          <p:nvPr/>
        </p:nvCxnSpPr>
        <p:spPr>
          <a:xfrm>
            <a:off x="748212" y="6177269"/>
            <a:ext cx="1383936" cy="0"/>
          </a:xfrm>
          <a:prstGeom prst="line">
            <a:avLst/>
          </a:prstGeom>
          <a:ln w="317500" cap="rnd">
            <a:solidFill>
              <a:srgbClr val="3662AD"/>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185C9B59-7BA2-2CC8-98F2-BFC41458AAD3}"/>
              </a:ext>
            </a:extLst>
          </p:cNvPr>
          <p:cNvSpPr txBox="1"/>
          <p:nvPr/>
        </p:nvSpPr>
        <p:spPr>
          <a:xfrm>
            <a:off x="571500" y="6054157"/>
            <a:ext cx="1737360" cy="246221"/>
          </a:xfrm>
          <a:prstGeom prst="rect">
            <a:avLst/>
          </a:prstGeom>
          <a:noFill/>
        </p:spPr>
        <p:txBody>
          <a:bodyPr wrap="square" rtlCol="0">
            <a:spAutoFit/>
          </a:bodyPr>
          <a:lstStyle/>
          <a:p>
            <a:pPr algn="ctr"/>
            <a:r>
              <a:rPr lang="en-US" sz="1000" b="1" dirty="0">
                <a:solidFill>
                  <a:schemeClr val="bg1"/>
                </a:solidFill>
              </a:rPr>
              <a:t>View a Custom Site Live</a:t>
            </a:r>
          </a:p>
        </p:txBody>
      </p:sp>
      <p:sp>
        <p:nvSpPr>
          <p:cNvPr id="7" name="TextBox 6">
            <a:extLst>
              <a:ext uri="{FF2B5EF4-FFF2-40B4-BE49-F238E27FC236}">
                <a16:creationId xmlns:a16="http://schemas.microsoft.com/office/drawing/2014/main" id="{5FBF3342-D474-7B4A-5C94-F25887C5BF55}"/>
              </a:ext>
            </a:extLst>
          </p:cNvPr>
          <p:cNvSpPr txBox="1"/>
          <p:nvPr/>
        </p:nvSpPr>
        <p:spPr>
          <a:xfrm>
            <a:off x="498378" y="2735000"/>
            <a:ext cx="2397221" cy="276999"/>
          </a:xfrm>
          <a:prstGeom prst="rect">
            <a:avLst/>
          </a:prstGeom>
          <a:noFill/>
        </p:spPr>
        <p:txBody>
          <a:bodyPr wrap="square">
            <a:spAutoFit/>
          </a:bodyPr>
          <a:lstStyle/>
          <a:p>
            <a:pPr>
              <a:spcAft>
                <a:spcPts val="525"/>
              </a:spcAft>
            </a:pPr>
            <a:r>
              <a:rPr lang="en-US" sz="1200" b="1" dirty="0">
                <a:solidFill>
                  <a:srgbClr val="3661AD"/>
                </a:solidFill>
                <a:effectLst/>
                <a:latin typeface="Arial" panose="020B0604020202020204" pitchFamily="34" charset="0"/>
                <a:cs typeface="Arial" panose="020B0604020202020204" pitchFamily="34" charset="0"/>
              </a:rPr>
              <a:t>MICROSITES WE CREATE</a:t>
            </a:r>
          </a:p>
        </p:txBody>
      </p:sp>
      <p:sp>
        <p:nvSpPr>
          <p:cNvPr id="8" name="Subtitle 2">
            <a:extLst>
              <a:ext uri="{FF2B5EF4-FFF2-40B4-BE49-F238E27FC236}">
                <a16:creationId xmlns:a16="http://schemas.microsoft.com/office/drawing/2014/main" id="{6AF40DF2-07E0-8600-D137-2C2B02B133F3}"/>
              </a:ext>
            </a:extLst>
          </p:cNvPr>
          <p:cNvSpPr txBox="1">
            <a:spLocks/>
          </p:cNvSpPr>
          <p:nvPr/>
        </p:nvSpPr>
        <p:spPr>
          <a:xfrm>
            <a:off x="3161211" y="3134761"/>
            <a:ext cx="4991194" cy="16720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100" dirty="0">
              <a:latin typeface="Arial" panose="020B0604020202020204" pitchFamily="34" charset="0"/>
              <a:cs typeface="Arial" panose="020B0604020202020204" pitchFamily="34" charset="0"/>
            </a:endParaRPr>
          </a:p>
        </p:txBody>
      </p:sp>
      <p:sp>
        <p:nvSpPr>
          <p:cNvPr id="12" name="Subtitle 2">
            <a:extLst>
              <a:ext uri="{FF2B5EF4-FFF2-40B4-BE49-F238E27FC236}">
                <a16:creationId xmlns:a16="http://schemas.microsoft.com/office/drawing/2014/main" id="{8675C949-E107-0868-A38F-9EC6CC4D0D24}"/>
              </a:ext>
            </a:extLst>
          </p:cNvPr>
          <p:cNvSpPr txBox="1">
            <a:spLocks/>
          </p:cNvSpPr>
          <p:nvPr/>
        </p:nvSpPr>
        <p:spPr>
          <a:xfrm>
            <a:off x="494027" y="5372481"/>
            <a:ext cx="4866868" cy="6305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1200"/>
              </a:lnSpc>
              <a:spcBef>
                <a:spcPts val="338"/>
              </a:spcBef>
            </a:pPr>
            <a:r>
              <a:rPr lang="en-US" sz="1100" dirty="0">
                <a:effectLst/>
              </a:rPr>
              <a:t>ICI’s Custom Websites serve as a dynamic educational tool, aiding both current and future understanding of employee benefits. It’s more than a website; it’s a cornerstone for benefits engagement in your organization.</a:t>
            </a:r>
          </a:p>
          <a:p>
            <a:pPr algn="l"/>
            <a:endParaRPr lang="en-US" sz="11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CAA8613-A534-FEE9-A0CE-30FF29B1DC92}"/>
              </a:ext>
            </a:extLst>
          </p:cNvPr>
          <p:cNvSpPr txBox="1"/>
          <p:nvPr/>
        </p:nvSpPr>
        <p:spPr>
          <a:xfrm>
            <a:off x="498379" y="5095482"/>
            <a:ext cx="4151906" cy="276999"/>
          </a:xfrm>
          <a:prstGeom prst="rect">
            <a:avLst/>
          </a:prstGeom>
          <a:noFill/>
        </p:spPr>
        <p:txBody>
          <a:bodyPr wrap="square">
            <a:spAutoFit/>
          </a:bodyPr>
          <a:lstStyle/>
          <a:p>
            <a:pPr>
              <a:spcAft>
                <a:spcPts val="525"/>
              </a:spcAft>
            </a:pPr>
            <a:r>
              <a:rPr lang="en-US" sz="1200" b="1" dirty="0">
                <a:solidFill>
                  <a:srgbClr val="3661AD"/>
                </a:solidFill>
                <a:effectLst/>
                <a:latin typeface="Arial" panose="020B0604020202020204" pitchFamily="34" charset="0"/>
                <a:cs typeface="Arial" panose="020B0604020202020204" pitchFamily="34" charset="0"/>
              </a:rPr>
              <a:t>MICROSITES MAKE IT BETTER</a:t>
            </a:r>
          </a:p>
        </p:txBody>
      </p:sp>
      <p:sp>
        <p:nvSpPr>
          <p:cNvPr id="27" name="TextBox 26">
            <a:extLst>
              <a:ext uri="{FF2B5EF4-FFF2-40B4-BE49-F238E27FC236}">
                <a16:creationId xmlns:a16="http://schemas.microsoft.com/office/drawing/2014/main" id="{2081D2F1-8E16-8BCC-1CF1-19E892A166D6}"/>
              </a:ext>
            </a:extLst>
          </p:cNvPr>
          <p:cNvSpPr txBox="1"/>
          <p:nvPr/>
        </p:nvSpPr>
        <p:spPr>
          <a:xfrm>
            <a:off x="6353658" y="5401221"/>
            <a:ext cx="1339313" cy="646331"/>
          </a:xfrm>
          <a:prstGeom prst="rect">
            <a:avLst/>
          </a:prstGeom>
          <a:noFill/>
        </p:spPr>
        <p:txBody>
          <a:bodyPr wrap="square">
            <a:spAutoFit/>
          </a:bodyPr>
          <a:lstStyle/>
          <a:p>
            <a:pPr>
              <a:spcAft>
                <a:spcPts val="525"/>
              </a:spcAft>
            </a:pPr>
            <a:r>
              <a:rPr lang="en-US" sz="1200" b="1" dirty="0">
                <a:solidFill>
                  <a:srgbClr val="EA3C91"/>
                </a:solidFill>
                <a:effectLst/>
                <a:latin typeface="Arial" panose="020B0604020202020204" pitchFamily="34" charset="0"/>
                <a:cs typeface="Arial" panose="020B0604020202020204" pitchFamily="34" charset="0"/>
              </a:rPr>
              <a:t>CONTACT US TODAY TO GET STARTED.</a:t>
            </a:r>
          </a:p>
        </p:txBody>
      </p:sp>
      <p:pic>
        <p:nvPicPr>
          <p:cNvPr id="14" name="Picture 13">
            <a:extLst>
              <a:ext uri="{FF2B5EF4-FFF2-40B4-BE49-F238E27FC236}">
                <a16:creationId xmlns:a16="http://schemas.microsoft.com/office/drawing/2014/main" id="{FD962D75-AE64-885B-525A-BC02A5142C37}"/>
              </a:ext>
            </a:extLst>
          </p:cNvPr>
          <p:cNvPicPr>
            <a:picLocks noChangeAspect="1"/>
          </p:cNvPicPr>
          <p:nvPr/>
        </p:nvPicPr>
        <p:blipFill>
          <a:blip r:embed="rId3"/>
          <a:stretch>
            <a:fillRect/>
          </a:stretch>
        </p:blipFill>
        <p:spPr>
          <a:xfrm>
            <a:off x="329743" y="2833678"/>
            <a:ext cx="2819400" cy="838200"/>
          </a:xfrm>
          <a:prstGeom prst="rect">
            <a:avLst/>
          </a:prstGeom>
        </p:spPr>
      </p:pic>
      <p:pic>
        <p:nvPicPr>
          <p:cNvPr id="15" name="Picture 14">
            <a:extLst>
              <a:ext uri="{FF2B5EF4-FFF2-40B4-BE49-F238E27FC236}">
                <a16:creationId xmlns:a16="http://schemas.microsoft.com/office/drawing/2014/main" id="{6A058DEF-F480-E2A6-6A34-B4D1A2701FEC}"/>
              </a:ext>
            </a:extLst>
          </p:cNvPr>
          <p:cNvPicPr>
            <a:picLocks noChangeAspect="1"/>
          </p:cNvPicPr>
          <p:nvPr/>
        </p:nvPicPr>
        <p:blipFill>
          <a:blip r:embed="rId3"/>
          <a:stretch>
            <a:fillRect/>
          </a:stretch>
        </p:blipFill>
        <p:spPr>
          <a:xfrm>
            <a:off x="329743" y="3538088"/>
            <a:ext cx="2819400" cy="838200"/>
          </a:xfrm>
          <a:prstGeom prst="rect">
            <a:avLst/>
          </a:prstGeom>
        </p:spPr>
      </p:pic>
      <p:sp>
        <p:nvSpPr>
          <p:cNvPr id="28" name="TextBox 27">
            <a:extLst>
              <a:ext uri="{FF2B5EF4-FFF2-40B4-BE49-F238E27FC236}">
                <a16:creationId xmlns:a16="http://schemas.microsoft.com/office/drawing/2014/main" id="{F5770F62-3A7C-74B1-08F6-6EFA85832A9A}"/>
              </a:ext>
            </a:extLst>
          </p:cNvPr>
          <p:cNvSpPr txBox="1"/>
          <p:nvPr/>
        </p:nvSpPr>
        <p:spPr>
          <a:xfrm>
            <a:off x="1073239" y="3052971"/>
            <a:ext cx="1737360" cy="400110"/>
          </a:xfrm>
          <a:prstGeom prst="rect">
            <a:avLst/>
          </a:prstGeom>
          <a:noFill/>
        </p:spPr>
        <p:txBody>
          <a:bodyPr wrap="square" rtlCol="0">
            <a:spAutoFit/>
          </a:bodyPr>
          <a:lstStyle/>
          <a:p>
            <a:r>
              <a:rPr lang="en-US" sz="1000" b="1" dirty="0"/>
              <a:t>Structured for </a:t>
            </a:r>
            <a:br>
              <a:rPr lang="en-US" sz="1000" b="1" dirty="0"/>
            </a:br>
            <a:r>
              <a:rPr lang="en-US" sz="1000" b="1" dirty="0"/>
              <a:t>Clarity and Ease</a:t>
            </a:r>
          </a:p>
        </p:txBody>
      </p:sp>
      <p:sp>
        <p:nvSpPr>
          <p:cNvPr id="20" name="TextBox 19">
            <a:extLst>
              <a:ext uri="{FF2B5EF4-FFF2-40B4-BE49-F238E27FC236}">
                <a16:creationId xmlns:a16="http://schemas.microsoft.com/office/drawing/2014/main" id="{FD68F1D6-F8EE-6B01-17A5-A9146EFF78D0}"/>
              </a:ext>
            </a:extLst>
          </p:cNvPr>
          <p:cNvSpPr txBox="1"/>
          <p:nvPr/>
        </p:nvSpPr>
        <p:spPr>
          <a:xfrm>
            <a:off x="1073239" y="3768636"/>
            <a:ext cx="1737360" cy="400110"/>
          </a:xfrm>
          <a:prstGeom prst="rect">
            <a:avLst/>
          </a:prstGeom>
          <a:noFill/>
        </p:spPr>
        <p:txBody>
          <a:bodyPr wrap="square" rtlCol="0">
            <a:spAutoFit/>
          </a:bodyPr>
          <a:lstStyle/>
          <a:p>
            <a:r>
              <a:rPr lang="en-US" sz="1000" b="1" dirty="0"/>
              <a:t>Brand-Aligned</a:t>
            </a:r>
            <a:br>
              <a:rPr lang="en-US" sz="1000" b="1" dirty="0"/>
            </a:br>
            <a:r>
              <a:rPr lang="en-US" sz="1000" b="1" dirty="0"/>
              <a:t>Content Creation</a:t>
            </a:r>
          </a:p>
        </p:txBody>
      </p:sp>
      <p:sp>
        <p:nvSpPr>
          <p:cNvPr id="23" name="TextBox 22">
            <a:extLst>
              <a:ext uri="{FF2B5EF4-FFF2-40B4-BE49-F238E27FC236}">
                <a16:creationId xmlns:a16="http://schemas.microsoft.com/office/drawing/2014/main" id="{2EDC8A4F-0A48-B643-02DC-48D16570CBF2}"/>
              </a:ext>
            </a:extLst>
          </p:cNvPr>
          <p:cNvSpPr txBox="1"/>
          <p:nvPr/>
        </p:nvSpPr>
        <p:spPr>
          <a:xfrm>
            <a:off x="1073239" y="4445745"/>
            <a:ext cx="1737360" cy="400110"/>
          </a:xfrm>
          <a:prstGeom prst="rect">
            <a:avLst/>
          </a:prstGeom>
          <a:noFill/>
        </p:spPr>
        <p:txBody>
          <a:bodyPr wrap="square" rtlCol="0">
            <a:spAutoFit/>
          </a:bodyPr>
          <a:lstStyle/>
          <a:p>
            <a:r>
              <a:rPr lang="en-US" sz="1000" b="1" dirty="0"/>
              <a:t>Secure and </a:t>
            </a:r>
            <a:br>
              <a:rPr lang="en-US" sz="1000" b="1" dirty="0"/>
            </a:br>
            <a:r>
              <a:rPr lang="en-US" sz="1000" b="1" dirty="0"/>
              <a:t>User-Friendly Design</a:t>
            </a:r>
          </a:p>
        </p:txBody>
      </p:sp>
      <p:sp>
        <p:nvSpPr>
          <p:cNvPr id="10" name="TextBox 9">
            <a:extLst>
              <a:ext uri="{FF2B5EF4-FFF2-40B4-BE49-F238E27FC236}">
                <a16:creationId xmlns:a16="http://schemas.microsoft.com/office/drawing/2014/main" id="{F4294814-D7C5-84CC-48BE-094CF80D2923}"/>
              </a:ext>
            </a:extLst>
          </p:cNvPr>
          <p:cNvSpPr txBox="1"/>
          <p:nvPr/>
        </p:nvSpPr>
        <p:spPr>
          <a:xfrm>
            <a:off x="4020355" y="2981188"/>
            <a:ext cx="4584700" cy="512063"/>
          </a:xfrm>
          <a:prstGeom prst="rect">
            <a:avLst/>
          </a:prstGeom>
          <a:noFill/>
        </p:spPr>
        <p:txBody>
          <a:bodyPr wrap="square">
            <a:spAutoFit/>
          </a:bodyPr>
          <a:lstStyle/>
          <a:p>
            <a:pPr>
              <a:lnSpc>
                <a:spcPts val="1050"/>
              </a:lnSpc>
              <a:spcBef>
                <a:spcPts val="338"/>
              </a:spcBef>
            </a:pPr>
            <a:r>
              <a:rPr lang="en-US" sz="900" dirty="0">
                <a:effectLst/>
              </a:rPr>
              <a:t>Our process starts with a detailed site map to outline your microsite’s structure, guaranteeing an organized and user-centric layout. This meticulous planning ensures that every piece of information is where you and your employees need it to be.</a:t>
            </a:r>
          </a:p>
        </p:txBody>
      </p:sp>
      <p:sp>
        <p:nvSpPr>
          <p:cNvPr id="11" name="TextBox 10">
            <a:extLst>
              <a:ext uri="{FF2B5EF4-FFF2-40B4-BE49-F238E27FC236}">
                <a16:creationId xmlns:a16="http://schemas.microsoft.com/office/drawing/2014/main" id="{6CD3B6A5-F2D5-C059-ACA4-035BD153458B}"/>
              </a:ext>
            </a:extLst>
          </p:cNvPr>
          <p:cNvSpPr txBox="1"/>
          <p:nvPr/>
        </p:nvSpPr>
        <p:spPr>
          <a:xfrm>
            <a:off x="4020355" y="3705088"/>
            <a:ext cx="4584700" cy="512063"/>
          </a:xfrm>
          <a:prstGeom prst="rect">
            <a:avLst/>
          </a:prstGeom>
          <a:noFill/>
        </p:spPr>
        <p:txBody>
          <a:bodyPr wrap="square">
            <a:spAutoFit/>
          </a:bodyPr>
          <a:lstStyle/>
          <a:p>
            <a:pPr>
              <a:lnSpc>
                <a:spcPts val="1050"/>
              </a:lnSpc>
              <a:spcBef>
                <a:spcPts val="338"/>
              </a:spcBef>
            </a:pPr>
            <a:r>
              <a:rPr lang="en-US" sz="900" dirty="0">
                <a:effectLst/>
              </a:rPr>
              <a:t>We don’t just build websites; we craft experiences that resonate with your brand’s voice. Our team specializes in writing and editing content to match your organization’s tone and style, making the information not just informative but also relatable.</a:t>
            </a:r>
          </a:p>
        </p:txBody>
      </p:sp>
      <p:sp>
        <p:nvSpPr>
          <p:cNvPr id="22" name="TextBox 21">
            <a:extLst>
              <a:ext uri="{FF2B5EF4-FFF2-40B4-BE49-F238E27FC236}">
                <a16:creationId xmlns:a16="http://schemas.microsoft.com/office/drawing/2014/main" id="{BA01B025-5B35-C00F-B038-D2AFB537DDA3}"/>
              </a:ext>
            </a:extLst>
          </p:cNvPr>
          <p:cNvSpPr txBox="1"/>
          <p:nvPr/>
        </p:nvSpPr>
        <p:spPr>
          <a:xfrm>
            <a:off x="4023531" y="4314027"/>
            <a:ext cx="4581524" cy="646331"/>
          </a:xfrm>
          <a:prstGeom prst="rect">
            <a:avLst/>
          </a:prstGeom>
          <a:noFill/>
        </p:spPr>
        <p:txBody>
          <a:bodyPr wrap="square">
            <a:spAutoFit/>
          </a:bodyPr>
          <a:lstStyle/>
          <a:p>
            <a:pPr algn="l"/>
            <a:endParaRPr lang="en-PH" sz="900" b="0" i="0" u="none" strike="noStrike" baseline="0" dirty="0">
              <a:solidFill>
                <a:srgbClr val="000000"/>
              </a:solidFill>
              <a:latin typeface="+mj-lt"/>
            </a:endParaRPr>
          </a:p>
          <a:p>
            <a:r>
              <a:rPr lang="en-US" sz="900" dirty="0">
                <a:effectLst/>
                <a:latin typeface="+mj-lt"/>
              </a:rPr>
              <a:t>Once the design is approved, we construct a fully customized microsite. Our focus is on security and ease of use, ensuring a safe and smooth experience for all users.</a:t>
            </a:r>
          </a:p>
          <a:p>
            <a:endParaRPr lang="en-PH" sz="900" dirty="0">
              <a:latin typeface="+mj-lt"/>
            </a:endParaRPr>
          </a:p>
        </p:txBody>
      </p:sp>
      <p:pic>
        <p:nvPicPr>
          <p:cNvPr id="16" name="Picture 15">
            <a:extLst>
              <a:ext uri="{FF2B5EF4-FFF2-40B4-BE49-F238E27FC236}">
                <a16:creationId xmlns:a16="http://schemas.microsoft.com/office/drawing/2014/main" id="{CFA3ACD4-F1E6-F14C-D14F-F609832B3BB9}"/>
              </a:ext>
            </a:extLst>
          </p:cNvPr>
          <p:cNvPicPr>
            <a:picLocks noChangeAspect="1"/>
          </p:cNvPicPr>
          <p:nvPr/>
        </p:nvPicPr>
        <p:blipFill>
          <a:blip r:embed="rId4"/>
          <a:stretch>
            <a:fillRect/>
          </a:stretch>
        </p:blipFill>
        <p:spPr>
          <a:xfrm>
            <a:off x="704939" y="4487729"/>
            <a:ext cx="304800" cy="304800"/>
          </a:xfrm>
          <a:prstGeom prst="rect">
            <a:avLst/>
          </a:prstGeom>
        </p:spPr>
      </p:pic>
      <p:pic>
        <p:nvPicPr>
          <p:cNvPr id="21" name="Graphic 20">
            <a:extLst>
              <a:ext uri="{FF2B5EF4-FFF2-40B4-BE49-F238E27FC236}">
                <a16:creationId xmlns:a16="http://schemas.microsoft.com/office/drawing/2014/main" id="{A43E1AF2-4A73-E3D2-5554-C9B561A3C3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64456">
            <a:off x="598454" y="3758245"/>
            <a:ext cx="517769" cy="401860"/>
          </a:xfrm>
          <a:prstGeom prst="rect">
            <a:avLst/>
          </a:prstGeom>
        </p:spPr>
      </p:pic>
      <p:pic>
        <p:nvPicPr>
          <p:cNvPr id="26" name="Graphic 25">
            <a:extLst>
              <a:ext uri="{FF2B5EF4-FFF2-40B4-BE49-F238E27FC236}">
                <a16:creationId xmlns:a16="http://schemas.microsoft.com/office/drawing/2014/main" id="{E1806123-1061-CD22-CA4B-53AA89E953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8708" y="3081210"/>
            <a:ext cx="397260" cy="325151"/>
          </a:xfrm>
          <a:prstGeom prst="rect">
            <a:avLst/>
          </a:prstGeom>
        </p:spPr>
      </p:pic>
      <p:pic>
        <p:nvPicPr>
          <p:cNvPr id="33" name="Picture 32" descr="A black background with a black square&#10;&#10;Description automatically generated with medium confidence">
            <a:extLst>
              <a:ext uri="{FF2B5EF4-FFF2-40B4-BE49-F238E27FC236}">
                <a16:creationId xmlns:a16="http://schemas.microsoft.com/office/drawing/2014/main" id="{3AE46E78-8F2A-2794-C9B3-E3B86CCA3E6B}"/>
              </a:ext>
            </a:extLst>
          </p:cNvPr>
          <p:cNvPicPr>
            <a:picLocks noChangeAspect="1"/>
          </p:cNvPicPr>
          <p:nvPr/>
        </p:nvPicPr>
        <p:blipFill>
          <a:blip r:embed="rId9"/>
          <a:stretch>
            <a:fillRect/>
          </a:stretch>
        </p:blipFill>
        <p:spPr>
          <a:xfrm>
            <a:off x="7719660" y="5372481"/>
            <a:ext cx="667464" cy="667464"/>
          </a:xfrm>
          <a:prstGeom prst="rect">
            <a:avLst/>
          </a:prstGeom>
        </p:spPr>
      </p:pic>
      <p:pic>
        <p:nvPicPr>
          <p:cNvPr id="5" name="Picture 4">
            <a:extLst>
              <a:ext uri="{FF2B5EF4-FFF2-40B4-BE49-F238E27FC236}">
                <a16:creationId xmlns:a16="http://schemas.microsoft.com/office/drawing/2014/main" id="{72A6826F-8817-2B9F-D8D3-B6805A6341C9}"/>
              </a:ext>
            </a:extLst>
          </p:cNvPr>
          <p:cNvPicPr>
            <a:picLocks noChangeAspect="1"/>
          </p:cNvPicPr>
          <p:nvPr/>
        </p:nvPicPr>
        <p:blipFill>
          <a:blip r:embed="rId10"/>
          <a:stretch>
            <a:fillRect/>
          </a:stretch>
        </p:blipFill>
        <p:spPr>
          <a:xfrm>
            <a:off x="602269" y="38830"/>
            <a:ext cx="1656672" cy="687212"/>
          </a:xfrm>
          <a:prstGeom prst="rect">
            <a:avLst/>
          </a:prstGeom>
        </p:spPr>
      </p:pic>
      <p:sp>
        <p:nvSpPr>
          <p:cNvPr id="19" name="TextBox 18">
            <a:extLst>
              <a:ext uri="{FF2B5EF4-FFF2-40B4-BE49-F238E27FC236}">
                <a16:creationId xmlns:a16="http://schemas.microsoft.com/office/drawing/2014/main" id="{19745171-E2AC-AE3D-AA58-D39FCC05D2AF}"/>
              </a:ext>
            </a:extLst>
          </p:cNvPr>
          <p:cNvSpPr txBox="1"/>
          <p:nvPr/>
        </p:nvSpPr>
        <p:spPr>
          <a:xfrm>
            <a:off x="355051" y="6546226"/>
            <a:ext cx="1309376" cy="244811"/>
          </a:xfrm>
          <a:prstGeom prst="rect">
            <a:avLst/>
          </a:prstGeom>
          <a:noFill/>
        </p:spPr>
        <p:txBody>
          <a:bodyPr wrap="square">
            <a:spAutoFit/>
          </a:bodyPr>
          <a:lstStyle/>
          <a:p>
            <a:pPr algn="ctr">
              <a:lnSpc>
                <a:spcPts val="1140"/>
              </a:lnSpc>
              <a:spcAft>
                <a:spcPts val="525"/>
              </a:spcAft>
            </a:pPr>
            <a:r>
              <a:rPr lang="en-US" sz="1600" b="1" dirty="0">
                <a:solidFill>
                  <a:schemeClr val="bg1">
                    <a:lumMod val="75000"/>
                  </a:schemeClr>
                </a:solidFill>
                <a:latin typeface="Arial" panose="020B0604020202020204" pitchFamily="34" charset="0"/>
                <a:cs typeface="Arial" panose="020B0604020202020204" pitchFamily="34" charset="0"/>
              </a:rPr>
              <a:t>ENGAGE</a:t>
            </a:r>
          </a:p>
        </p:txBody>
      </p:sp>
      <p:sp>
        <p:nvSpPr>
          <p:cNvPr id="24" name="TextBox 23">
            <a:extLst>
              <a:ext uri="{FF2B5EF4-FFF2-40B4-BE49-F238E27FC236}">
                <a16:creationId xmlns:a16="http://schemas.microsoft.com/office/drawing/2014/main" id="{ADBE8001-AEBF-289D-5213-2F8329D415C5}"/>
              </a:ext>
            </a:extLst>
          </p:cNvPr>
          <p:cNvSpPr txBox="1"/>
          <p:nvPr/>
        </p:nvSpPr>
        <p:spPr>
          <a:xfrm>
            <a:off x="1780439" y="6546226"/>
            <a:ext cx="1309376" cy="244811"/>
          </a:xfrm>
          <a:prstGeom prst="rect">
            <a:avLst/>
          </a:prstGeom>
          <a:noFill/>
        </p:spPr>
        <p:txBody>
          <a:bodyPr wrap="square">
            <a:spAutoFit/>
          </a:bodyPr>
          <a:lstStyle/>
          <a:p>
            <a:pPr algn="ctr">
              <a:lnSpc>
                <a:spcPts val="1140"/>
              </a:lnSpc>
              <a:spcAft>
                <a:spcPts val="525"/>
              </a:spcAft>
            </a:pPr>
            <a:r>
              <a:rPr lang="en-US" sz="1600" b="1" dirty="0">
                <a:solidFill>
                  <a:schemeClr val="bg1">
                    <a:lumMod val="75000"/>
                  </a:schemeClr>
                </a:solidFill>
                <a:latin typeface="Arial" panose="020B0604020202020204" pitchFamily="34" charset="0"/>
                <a:cs typeface="Arial" panose="020B0604020202020204" pitchFamily="34" charset="0"/>
              </a:rPr>
              <a:t>INSPIRE</a:t>
            </a:r>
          </a:p>
        </p:txBody>
      </p:sp>
      <p:sp>
        <p:nvSpPr>
          <p:cNvPr id="25" name="TextBox 24">
            <a:extLst>
              <a:ext uri="{FF2B5EF4-FFF2-40B4-BE49-F238E27FC236}">
                <a16:creationId xmlns:a16="http://schemas.microsoft.com/office/drawing/2014/main" id="{69520A52-648C-6E64-9377-82BF18982701}"/>
              </a:ext>
            </a:extLst>
          </p:cNvPr>
          <p:cNvSpPr txBox="1"/>
          <p:nvPr/>
        </p:nvSpPr>
        <p:spPr>
          <a:xfrm>
            <a:off x="3277545" y="6546226"/>
            <a:ext cx="1309376" cy="244811"/>
          </a:xfrm>
          <a:prstGeom prst="rect">
            <a:avLst/>
          </a:prstGeom>
          <a:noFill/>
        </p:spPr>
        <p:txBody>
          <a:bodyPr wrap="square">
            <a:spAutoFit/>
          </a:bodyPr>
          <a:lstStyle/>
          <a:p>
            <a:pPr algn="ctr">
              <a:lnSpc>
                <a:spcPts val="1140"/>
              </a:lnSpc>
              <a:spcAft>
                <a:spcPts val="525"/>
              </a:spcAft>
            </a:pPr>
            <a:r>
              <a:rPr lang="en-US" sz="1600" b="1" dirty="0">
                <a:solidFill>
                  <a:schemeClr val="bg1">
                    <a:lumMod val="75000"/>
                  </a:schemeClr>
                </a:solidFill>
                <a:latin typeface="Arial" panose="020B0604020202020204" pitchFamily="34" charset="0"/>
                <a:cs typeface="Arial" panose="020B0604020202020204" pitchFamily="34" charset="0"/>
              </a:rPr>
              <a:t>MOTIVATE</a:t>
            </a:r>
          </a:p>
        </p:txBody>
      </p:sp>
      <p:sp>
        <p:nvSpPr>
          <p:cNvPr id="29" name="TextBox 28">
            <a:extLst>
              <a:ext uri="{FF2B5EF4-FFF2-40B4-BE49-F238E27FC236}">
                <a16:creationId xmlns:a16="http://schemas.microsoft.com/office/drawing/2014/main" id="{97E0F119-7827-BE3F-51DB-F211C5349ED5}"/>
              </a:ext>
            </a:extLst>
          </p:cNvPr>
          <p:cNvSpPr txBox="1"/>
          <p:nvPr/>
        </p:nvSpPr>
        <p:spPr>
          <a:xfrm>
            <a:off x="4792580" y="6546226"/>
            <a:ext cx="1309376" cy="244811"/>
          </a:xfrm>
          <a:prstGeom prst="rect">
            <a:avLst/>
          </a:prstGeom>
          <a:noFill/>
        </p:spPr>
        <p:txBody>
          <a:bodyPr wrap="square">
            <a:spAutoFit/>
          </a:bodyPr>
          <a:lstStyle/>
          <a:p>
            <a:pPr algn="ctr">
              <a:lnSpc>
                <a:spcPts val="1140"/>
              </a:lnSpc>
              <a:spcAft>
                <a:spcPts val="525"/>
              </a:spcAft>
            </a:pPr>
            <a:r>
              <a:rPr lang="en-US" sz="1600" b="1" dirty="0">
                <a:solidFill>
                  <a:schemeClr val="bg1">
                    <a:lumMod val="75000"/>
                  </a:schemeClr>
                </a:solidFill>
                <a:latin typeface="Arial" panose="020B0604020202020204" pitchFamily="34" charset="0"/>
                <a:cs typeface="Arial" panose="020B0604020202020204" pitchFamily="34" charset="0"/>
              </a:rPr>
              <a:t>EDUCATE</a:t>
            </a:r>
          </a:p>
        </p:txBody>
      </p:sp>
    </p:spTree>
    <p:extLst>
      <p:ext uri="{BB962C8B-B14F-4D97-AF65-F5344CB8AC3E}">
        <p14:creationId xmlns:p14="http://schemas.microsoft.com/office/powerpoint/2010/main" val="4209547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1197</TotalTime>
  <Words>233</Words>
  <Application>Microsoft Macintosh PowerPoint</Application>
  <PresentationFormat>On-screen Show (4:3)</PresentationFormat>
  <Paragraphs>19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CUSTOM MICROSITES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Kendall  Stites</dc:creator>
  <cp:lastModifiedBy>Kendall Stites</cp:lastModifiedBy>
  <cp:revision>20</cp:revision>
  <dcterms:created xsi:type="dcterms:W3CDTF">2024-11-21T16:36:59Z</dcterms:created>
  <dcterms:modified xsi:type="dcterms:W3CDTF">2024-12-12T18:51:18Z</dcterms:modified>
</cp:coreProperties>
</file>