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00" userDrawn="1">
          <p15:clr>
            <a:srgbClr val="A4A3A4"/>
          </p15:clr>
        </p15:guide>
        <p15:guide id="3"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2AD"/>
    <a:srgbClr val="EA3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94694"/>
  </p:normalViewPr>
  <p:slideViewPr>
    <p:cSldViewPr snapToGrid="0" showGuides="1">
      <p:cViewPr varScale="1">
        <p:scale>
          <a:sx n="117" d="100"/>
          <a:sy n="117" d="100"/>
        </p:scale>
        <p:origin x="2272" y="168"/>
      </p:cViewPr>
      <p:guideLst>
        <p:guide orient="horz" pos="3072"/>
        <p:guide pos="5400"/>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88481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3763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422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3905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F032F-C116-364B-8879-D9FDB3A03509}"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65101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50185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F032F-C116-364B-8879-D9FDB3A03509}" type="datetimeFigureOut">
              <a:rPr lang="en-US" smtClean="0"/>
              <a:t>11/27/24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F032F-C116-364B-8879-D9FDB3A03509}" type="datetimeFigureOut">
              <a:rPr lang="en-US" smtClean="0"/>
              <a:t>11/27/24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2272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F032F-C116-364B-8879-D9FDB3A03509}" type="datetimeFigureOut">
              <a:rPr lang="en-US" smtClean="0"/>
              <a:t>11/27/24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12280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75894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1972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1E0C68-D7E4-C31D-C306-6F0F1D545C09}"/>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F032F-C116-364B-8879-D9FDB3A03509}" type="datetimeFigureOut">
              <a:rPr lang="en-US" smtClean="0"/>
              <a:t>11/27/24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59A864-7A83-AF4E-8A46-B18F105EA9E1}" type="slidenum">
              <a:rPr lang="en-US" smtClean="0"/>
              <a:t>‹#›</a:t>
            </a:fld>
            <a:endParaRPr lang="en-US"/>
          </a:p>
        </p:txBody>
      </p:sp>
      <p:sp>
        <p:nvSpPr>
          <p:cNvPr id="8" name="Rectangle 7">
            <a:extLst>
              <a:ext uri="{FF2B5EF4-FFF2-40B4-BE49-F238E27FC236}">
                <a16:creationId xmlns:a16="http://schemas.microsoft.com/office/drawing/2014/main" id="{1A172098-151E-4AEE-558C-DF243A3FD889}"/>
              </a:ext>
            </a:extLst>
          </p:cNvPr>
          <p:cNvSpPr/>
          <p:nvPr userDrawn="1"/>
        </p:nvSpPr>
        <p:spPr>
          <a:xfrm>
            <a:off x="0" y="-116523"/>
            <a:ext cx="9144000" cy="159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8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C7E2A8F0-F258-B6DD-7369-E22A4B6A02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688" y="5621927"/>
            <a:ext cx="2524297" cy="1712778"/>
          </a:xfrm>
          <a:prstGeom prst="rect">
            <a:avLst/>
          </a:prstGeom>
          <a:effectLst>
            <a:outerShdw blurRad="1270000" dir="21540000" sx="200000" sy="200000" algn="tl" rotWithShape="0">
              <a:prstClr val="black">
                <a:alpha val="0"/>
              </a:prstClr>
            </a:outerShdw>
          </a:effectLst>
        </p:spPr>
      </p:pic>
      <p:sp>
        <p:nvSpPr>
          <p:cNvPr id="3" name="Subtitle 2">
            <a:extLst>
              <a:ext uri="{FF2B5EF4-FFF2-40B4-BE49-F238E27FC236}">
                <a16:creationId xmlns:a16="http://schemas.microsoft.com/office/drawing/2014/main" id="{7AFE0C5D-2151-3C85-D38B-35BE299F9A34}"/>
              </a:ext>
            </a:extLst>
          </p:cNvPr>
          <p:cNvSpPr>
            <a:spLocks noGrp="1"/>
          </p:cNvSpPr>
          <p:nvPr>
            <p:ph type="subTitle" idx="1"/>
          </p:nvPr>
        </p:nvSpPr>
        <p:spPr>
          <a:xfrm>
            <a:off x="402689" y="2168114"/>
            <a:ext cx="8338621" cy="860880"/>
          </a:xfrm>
        </p:spPr>
        <p:txBody>
          <a:bodyPr>
            <a:normAutofit/>
          </a:bodyPr>
          <a:lstStyle/>
          <a:p>
            <a:pPr algn="l">
              <a:lnSpc>
                <a:spcPts val="1200"/>
              </a:lnSpc>
              <a:spcBef>
                <a:spcPts val="338"/>
              </a:spcBef>
            </a:pPr>
            <a:r>
              <a:rPr lang="en-US" sz="1100" dirty="0">
                <a:effectLst/>
                <a:latin typeface="Arial" panose="020B0604020202020204" pitchFamily="34" charset="0"/>
                <a:cs typeface="Arial" panose="020B0604020202020204" pitchFamily="34" charset="0"/>
              </a:rPr>
              <a:t>The Engagement Retainer provides a multi-channel approach to benefits communication, combining print, web, and video deliverables to ensure your message reaches employees wherever they are. This retainer is perfect for organizations looking to move beyond a single communication medium, delivering consistent, engaging content across platforms for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maximum impact.</a:t>
            </a:r>
          </a:p>
          <a:p>
            <a:pPr algn="l"/>
            <a:endParaRPr lang="en-US" sz="1100"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A0623D7-1A49-24C2-6A06-A7E4BE51E00E}"/>
              </a:ext>
            </a:extLst>
          </p:cNvPr>
          <p:cNvSpPr/>
          <p:nvPr/>
        </p:nvSpPr>
        <p:spPr>
          <a:xfrm>
            <a:off x="0" y="774771"/>
            <a:ext cx="9144000" cy="12006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btitle 2">
            <a:extLst>
              <a:ext uri="{FF2B5EF4-FFF2-40B4-BE49-F238E27FC236}">
                <a16:creationId xmlns:a16="http://schemas.microsoft.com/office/drawing/2014/main" id="{D205DF2F-826F-153B-317E-CE687F6107A0}"/>
              </a:ext>
            </a:extLst>
          </p:cNvPr>
          <p:cNvSpPr txBox="1">
            <a:spLocks/>
          </p:cNvSpPr>
          <p:nvPr/>
        </p:nvSpPr>
        <p:spPr>
          <a:xfrm>
            <a:off x="427874" y="5356644"/>
            <a:ext cx="8523622" cy="8863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rgbClr val="3662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54"/>
              </a:spcBef>
            </a:pPr>
            <a:r>
              <a:rPr lang="en-US" sz="1200" dirty="0">
                <a:solidFill>
                  <a:srgbClr val="EA3C91"/>
                </a:solidFill>
                <a:latin typeface="Arial" panose="020B0604020202020204" pitchFamily="34" charset="0"/>
                <a:cs typeface="Arial" panose="020B0604020202020204" pitchFamily="34" charset="0"/>
              </a:rPr>
              <a:t>READY TO ENGAGE YOUR EMPLOYEES?</a:t>
            </a:r>
          </a:p>
          <a:p>
            <a:pPr algn="l">
              <a:lnSpc>
                <a:spcPts val="1230"/>
              </a:lnSpc>
              <a:spcAft>
                <a:spcPts val="525"/>
              </a:spcAft>
            </a:pPr>
            <a:r>
              <a:rPr lang="en-US" sz="1100" b="0" dirty="0">
                <a:effectLst/>
                <a:latin typeface="Arial" panose="020B0604020202020204" pitchFamily="34" charset="0"/>
                <a:cs typeface="Arial" panose="020B0604020202020204" pitchFamily="34" charset="0"/>
              </a:rPr>
              <a:t>Learn how The Engagement Retainer delivers tailored communication across multiple channels to ensure every employee stays informed and connected. </a:t>
            </a:r>
          </a:p>
          <a:p>
            <a:pPr algn="l"/>
            <a:endParaRPr lang="en-US" sz="1100" b="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454C1A7-E9B7-B1DD-D256-31C9CA6BA3ED}"/>
              </a:ext>
            </a:extLst>
          </p:cNvPr>
          <p:cNvSpPr txBox="1"/>
          <p:nvPr/>
        </p:nvSpPr>
        <p:spPr>
          <a:xfrm>
            <a:off x="3857418" y="3054983"/>
            <a:ext cx="2905552" cy="515526"/>
          </a:xfrm>
          <a:prstGeom prst="rect">
            <a:avLst/>
          </a:prstGeom>
          <a:noFill/>
        </p:spPr>
        <p:txBody>
          <a:bodyPr wrap="square" rtlCol="0">
            <a:spAutoFit/>
          </a:bodyPr>
          <a:lstStyle/>
          <a:p>
            <a:pPr>
              <a:spcAft>
                <a:spcPts val="600"/>
              </a:spcAft>
            </a:pPr>
            <a:r>
              <a:rPr lang="en-US" sz="1200" b="1" dirty="0">
                <a:solidFill>
                  <a:srgbClr val="3662AD"/>
                </a:solidFill>
                <a:latin typeface="Montserrat" pitchFamily="2" charset="77"/>
              </a:rPr>
              <a:t>WHAT’S INCLUDED ($20k)</a:t>
            </a:r>
          </a:p>
          <a:p>
            <a:endParaRPr lang="en-US" sz="1050" b="1" dirty="0">
              <a:solidFill>
                <a:srgbClr val="3662AD"/>
              </a:solidFill>
            </a:endParaRPr>
          </a:p>
        </p:txBody>
      </p:sp>
      <p:pic>
        <p:nvPicPr>
          <p:cNvPr id="23" name="Picture 22" descr="A black background with grey text&#10;&#10;Description automatically generated">
            <a:extLst>
              <a:ext uri="{FF2B5EF4-FFF2-40B4-BE49-F238E27FC236}">
                <a16:creationId xmlns:a16="http://schemas.microsoft.com/office/drawing/2014/main" id="{7639630C-6530-EC7A-7C9A-A8559C0A3994}"/>
              </a:ext>
            </a:extLst>
          </p:cNvPr>
          <p:cNvPicPr>
            <a:picLocks noChangeAspect="1"/>
          </p:cNvPicPr>
          <p:nvPr/>
        </p:nvPicPr>
        <p:blipFill>
          <a:blip r:embed="rId4"/>
          <a:stretch>
            <a:fillRect/>
          </a:stretch>
        </p:blipFill>
        <p:spPr>
          <a:xfrm>
            <a:off x="453590" y="53680"/>
            <a:ext cx="1769534" cy="603953"/>
          </a:xfrm>
          <a:prstGeom prst="rect">
            <a:avLst/>
          </a:prstGeom>
        </p:spPr>
      </p:pic>
      <p:sp>
        <p:nvSpPr>
          <p:cNvPr id="2" name="Title 1">
            <a:extLst>
              <a:ext uri="{FF2B5EF4-FFF2-40B4-BE49-F238E27FC236}">
                <a16:creationId xmlns:a16="http://schemas.microsoft.com/office/drawing/2014/main" id="{F702EF4E-7E9A-18D5-FE2B-DF5B46B38A7F}"/>
              </a:ext>
            </a:extLst>
          </p:cNvPr>
          <p:cNvSpPr>
            <a:spLocks noGrp="1"/>
          </p:cNvSpPr>
          <p:nvPr>
            <p:ph type="ctrTitle"/>
          </p:nvPr>
        </p:nvSpPr>
        <p:spPr>
          <a:xfrm>
            <a:off x="0" y="614976"/>
            <a:ext cx="9144000" cy="1214264"/>
          </a:xfrm>
        </p:spPr>
        <p:txBody>
          <a:bodyPr>
            <a:normAutofit/>
          </a:bodyPr>
          <a:lstStyle/>
          <a:p>
            <a:r>
              <a:rPr lang="en-US" sz="2700" b="1" dirty="0">
                <a:solidFill>
                  <a:schemeClr val="bg1"/>
                </a:solidFill>
                <a:latin typeface="Montserrat" pitchFamily="2" charset="77"/>
                <a:cs typeface="Arial" panose="020B0604020202020204" pitchFamily="34" charset="0"/>
              </a:rPr>
              <a:t>THE ENGAGEMENT RETAINER: </a:t>
            </a:r>
            <a:br>
              <a:rPr lang="en-US" sz="2700" b="1" dirty="0">
                <a:latin typeface="Montserrat" pitchFamily="2" charset="77"/>
                <a:cs typeface="Arial" panose="020B0604020202020204" pitchFamily="34" charset="0"/>
              </a:rPr>
            </a:br>
            <a:r>
              <a:rPr lang="en-US" sz="2700" b="1" dirty="0">
                <a:solidFill>
                  <a:srgbClr val="EA3C91"/>
                </a:solidFill>
                <a:latin typeface="Montserrat" pitchFamily="2" charset="77"/>
                <a:cs typeface="Arial" panose="020B0604020202020204" pitchFamily="34" charset="0"/>
              </a:rPr>
              <a:t>REACH EMPLOYEES WHERE THEY ARE</a:t>
            </a:r>
          </a:p>
        </p:txBody>
      </p:sp>
      <p:sp>
        <p:nvSpPr>
          <p:cNvPr id="59" name="TextBox 58">
            <a:extLst>
              <a:ext uri="{FF2B5EF4-FFF2-40B4-BE49-F238E27FC236}">
                <a16:creationId xmlns:a16="http://schemas.microsoft.com/office/drawing/2014/main" id="{5407A3E7-B627-5DE0-3213-58CC5B8D63A3}"/>
              </a:ext>
            </a:extLst>
          </p:cNvPr>
          <p:cNvSpPr txBox="1"/>
          <p:nvPr/>
        </p:nvSpPr>
        <p:spPr>
          <a:xfrm>
            <a:off x="402688" y="3054983"/>
            <a:ext cx="3247717" cy="2126223"/>
          </a:xfrm>
          <a:prstGeom prst="rect">
            <a:avLst/>
          </a:prstGeom>
          <a:noFill/>
        </p:spPr>
        <p:txBody>
          <a:bodyPr wrap="square" rtlCol="0">
            <a:spAutoFit/>
          </a:bodyPr>
          <a:lstStyle/>
          <a:p>
            <a:pPr>
              <a:spcAft>
                <a:spcPts val="600"/>
              </a:spcAft>
            </a:pPr>
            <a:r>
              <a:rPr lang="en-US" sz="1200" b="1" dirty="0">
                <a:solidFill>
                  <a:srgbClr val="3662AD"/>
                </a:solidFill>
                <a:latin typeface="Arial" panose="020B0604020202020204" pitchFamily="34" charset="0"/>
                <a:cs typeface="Arial" panose="020B0604020202020204" pitchFamily="34" charset="0"/>
              </a:rPr>
              <a:t>WHY THIS RETAINER IS A FIT FOR YOU</a:t>
            </a:r>
          </a:p>
          <a:p>
            <a:pPr>
              <a:lnSpc>
                <a:spcPts val="1230"/>
              </a:lnSpc>
              <a:spcAft>
                <a:spcPts val="525"/>
              </a:spcAft>
            </a:pPr>
            <a:r>
              <a:rPr lang="en-US" sz="1100" dirty="0">
                <a:effectLst/>
                <a:latin typeface="Arial" panose="020B0604020202020204" pitchFamily="34" charset="0"/>
                <a:cs typeface="Arial" panose="020B0604020202020204" pitchFamily="34" charset="0"/>
              </a:rPr>
              <a:t>This package is designed for organizations with diverse workforces or complex benefits messaging. Whether you’re addressing multiple demographics, explaining intricate plan options, or simply aiming to improve engagement, The Engagement Retainer offers the flexibility and tools to meet your goals. With multi-channel communication, you can deliver timely, impactful messages that stick, making this retainer an essential tool for any benefits strategy.</a:t>
            </a:r>
          </a:p>
          <a:p>
            <a:endParaRPr lang="en-US" sz="1100" b="1" dirty="0">
              <a:solidFill>
                <a:srgbClr val="3662A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85C9B59-7BA2-2CC8-98F2-BFC41458AAD3}"/>
              </a:ext>
            </a:extLst>
          </p:cNvPr>
          <p:cNvSpPr txBox="1"/>
          <p:nvPr/>
        </p:nvSpPr>
        <p:spPr>
          <a:xfrm>
            <a:off x="533158" y="6170024"/>
            <a:ext cx="2307145" cy="400110"/>
          </a:xfrm>
          <a:prstGeom prst="rect">
            <a:avLst/>
          </a:prstGeom>
          <a:noFill/>
        </p:spPr>
        <p:txBody>
          <a:bodyPr wrap="square" rtlCol="0">
            <a:spAutoFit/>
          </a:bodyPr>
          <a:lstStyle/>
          <a:p>
            <a:pPr algn="ctr"/>
            <a:r>
              <a:rPr lang="en-US" sz="1000" b="1" dirty="0">
                <a:solidFill>
                  <a:schemeClr val="bg1"/>
                </a:solidFill>
                <a:latin typeface="Montserrat" pitchFamily="2" charset="77"/>
              </a:rPr>
              <a:t>Discover How The Engagement Retainer Can Work for You </a:t>
            </a:r>
          </a:p>
        </p:txBody>
      </p:sp>
      <p:grpSp>
        <p:nvGrpSpPr>
          <p:cNvPr id="26" name="Group 25">
            <a:extLst>
              <a:ext uri="{FF2B5EF4-FFF2-40B4-BE49-F238E27FC236}">
                <a16:creationId xmlns:a16="http://schemas.microsoft.com/office/drawing/2014/main" id="{C69AC39B-A32D-406D-0E0D-F2D7F07EF98D}"/>
              </a:ext>
            </a:extLst>
          </p:cNvPr>
          <p:cNvGrpSpPr/>
          <p:nvPr/>
        </p:nvGrpSpPr>
        <p:grpSpPr>
          <a:xfrm>
            <a:off x="3604884" y="3131928"/>
            <a:ext cx="3097834" cy="838200"/>
            <a:chOff x="3604884" y="3131928"/>
            <a:chExt cx="3097834" cy="838200"/>
          </a:xfrm>
        </p:grpSpPr>
        <p:pic>
          <p:nvPicPr>
            <p:cNvPr id="27" name="Picture 26">
              <a:extLst>
                <a:ext uri="{FF2B5EF4-FFF2-40B4-BE49-F238E27FC236}">
                  <a16:creationId xmlns:a16="http://schemas.microsoft.com/office/drawing/2014/main" id="{22477479-CD0A-2287-E762-1830C5ADBF40}"/>
                </a:ext>
              </a:extLst>
            </p:cNvPr>
            <p:cNvPicPr>
              <a:picLocks noChangeAspect="1"/>
            </p:cNvPicPr>
            <p:nvPr/>
          </p:nvPicPr>
          <p:blipFill>
            <a:blip r:embed="rId5"/>
            <a:stretch>
              <a:fillRect/>
            </a:stretch>
          </p:blipFill>
          <p:spPr>
            <a:xfrm>
              <a:off x="3604884" y="3131928"/>
              <a:ext cx="3097834" cy="838200"/>
            </a:xfrm>
            <a:prstGeom prst="rect">
              <a:avLst/>
            </a:prstGeom>
          </p:spPr>
        </p:pic>
        <p:sp>
          <p:nvSpPr>
            <p:cNvPr id="29" name="TextBox 28">
              <a:extLst>
                <a:ext uri="{FF2B5EF4-FFF2-40B4-BE49-F238E27FC236}">
                  <a16:creationId xmlns:a16="http://schemas.microsoft.com/office/drawing/2014/main" id="{73258793-9D11-C25F-F15F-D648C5F20BF8}"/>
                </a:ext>
              </a:extLst>
            </p:cNvPr>
            <p:cNvSpPr txBox="1"/>
            <p:nvPr/>
          </p:nvSpPr>
          <p:spPr>
            <a:xfrm>
              <a:off x="4394287" y="3333998"/>
              <a:ext cx="2126299" cy="415498"/>
            </a:xfrm>
            <a:prstGeom prst="rect">
              <a:avLst/>
            </a:prstGeom>
            <a:noFill/>
          </p:spPr>
          <p:txBody>
            <a:bodyPr wrap="square" lIns="0" rtlCol="0">
              <a:spAutoFit/>
            </a:bodyPr>
            <a:lstStyle/>
            <a:p>
              <a:r>
                <a:rPr lang="en-US" sz="1050" b="1" dirty="0"/>
                <a:t>Guide</a:t>
              </a:r>
            </a:p>
            <a:p>
              <a:r>
                <a:rPr lang="en-US" sz="1050" i="1" dirty="0"/>
                <a:t>(</a:t>
              </a:r>
              <a:r>
                <a:rPr lang="en-US" sz="950" i="1" dirty="0"/>
                <a:t>Custom Covers &amp; Writing Support</a:t>
              </a:r>
              <a:r>
                <a:rPr lang="en-US" sz="1050" i="1" dirty="0"/>
                <a:t>)</a:t>
              </a:r>
            </a:p>
          </p:txBody>
        </p:sp>
      </p:grpSp>
      <p:grpSp>
        <p:nvGrpSpPr>
          <p:cNvPr id="30" name="Group 29">
            <a:extLst>
              <a:ext uri="{FF2B5EF4-FFF2-40B4-BE49-F238E27FC236}">
                <a16:creationId xmlns:a16="http://schemas.microsoft.com/office/drawing/2014/main" id="{3792233A-05D1-763D-612C-C8E04A47F3A6}"/>
              </a:ext>
            </a:extLst>
          </p:cNvPr>
          <p:cNvGrpSpPr/>
          <p:nvPr/>
        </p:nvGrpSpPr>
        <p:grpSpPr>
          <a:xfrm>
            <a:off x="3618735" y="4633428"/>
            <a:ext cx="3097834" cy="838200"/>
            <a:chOff x="6199649" y="3129424"/>
            <a:chExt cx="3097834" cy="838200"/>
          </a:xfrm>
        </p:grpSpPr>
        <p:pic>
          <p:nvPicPr>
            <p:cNvPr id="31" name="Picture 30">
              <a:extLst>
                <a:ext uri="{FF2B5EF4-FFF2-40B4-BE49-F238E27FC236}">
                  <a16:creationId xmlns:a16="http://schemas.microsoft.com/office/drawing/2014/main" id="{0B701D9B-F017-D3DE-3711-4BF755B1F2CF}"/>
                </a:ext>
              </a:extLst>
            </p:cNvPr>
            <p:cNvPicPr>
              <a:picLocks noChangeAspect="1"/>
            </p:cNvPicPr>
            <p:nvPr/>
          </p:nvPicPr>
          <p:blipFill>
            <a:blip r:embed="rId5"/>
            <a:stretch>
              <a:fillRect/>
            </a:stretch>
          </p:blipFill>
          <p:spPr>
            <a:xfrm>
              <a:off x="6199649" y="3129424"/>
              <a:ext cx="3097834" cy="838200"/>
            </a:xfrm>
            <a:prstGeom prst="rect">
              <a:avLst/>
            </a:prstGeom>
          </p:spPr>
        </p:pic>
        <p:pic>
          <p:nvPicPr>
            <p:cNvPr id="32" name="Picture 31">
              <a:extLst>
                <a:ext uri="{FF2B5EF4-FFF2-40B4-BE49-F238E27FC236}">
                  <a16:creationId xmlns:a16="http://schemas.microsoft.com/office/drawing/2014/main" id="{F8074AAF-6246-5E33-B160-13220630585A}"/>
                </a:ext>
              </a:extLst>
            </p:cNvPr>
            <p:cNvPicPr>
              <a:picLocks noChangeAspect="1"/>
            </p:cNvPicPr>
            <p:nvPr/>
          </p:nvPicPr>
          <p:blipFill>
            <a:blip r:embed="rId6"/>
            <a:stretch>
              <a:fillRect/>
            </a:stretch>
          </p:blipFill>
          <p:spPr>
            <a:xfrm>
              <a:off x="6685132" y="3410922"/>
              <a:ext cx="317500" cy="279400"/>
            </a:xfrm>
            <a:prstGeom prst="rect">
              <a:avLst/>
            </a:prstGeom>
          </p:spPr>
        </p:pic>
        <p:sp>
          <p:nvSpPr>
            <p:cNvPr id="33" name="TextBox 32">
              <a:extLst>
                <a:ext uri="{FF2B5EF4-FFF2-40B4-BE49-F238E27FC236}">
                  <a16:creationId xmlns:a16="http://schemas.microsoft.com/office/drawing/2014/main" id="{346772CD-9FDE-84AD-F82B-1CDD2C91F43F}"/>
                </a:ext>
              </a:extLst>
            </p:cNvPr>
            <p:cNvSpPr txBox="1"/>
            <p:nvPr/>
          </p:nvSpPr>
          <p:spPr>
            <a:xfrm>
              <a:off x="7086908" y="3366565"/>
              <a:ext cx="2126299" cy="400110"/>
            </a:xfrm>
            <a:prstGeom prst="rect">
              <a:avLst/>
            </a:prstGeom>
            <a:noFill/>
          </p:spPr>
          <p:txBody>
            <a:bodyPr wrap="square" lIns="0" rtlCol="0">
              <a:spAutoFit/>
            </a:bodyPr>
            <a:lstStyle/>
            <a:p>
              <a:r>
                <a:rPr lang="en-US" sz="1000" b="1" dirty="0"/>
                <a:t>Up to 5 Collateral Pieces</a:t>
              </a:r>
            </a:p>
            <a:p>
              <a:r>
                <a:rPr lang="en-US" sz="1000" i="1" dirty="0"/>
                <a:t>(</a:t>
              </a:r>
              <a:r>
                <a:rPr lang="en-US" sz="900" i="1" dirty="0">
                  <a:solidFill>
                    <a:srgbClr val="222222"/>
                  </a:solidFill>
                  <a:effectLst/>
                  <a:latin typeface="Arial" panose="020B0604020202020204" pitchFamily="34" charset="0"/>
                  <a:cs typeface="Arial" panose="020B0604020202020204" pitchFamily="34" charset="0"/>
                </a:rPr>
                <a:t>Collateral or Guide Versions</a:t>
              </a:r>
              <a:r>
                <a:rPr lang="en-US" sz="1000" i="1" dirty="0"/>
                <a:t>)</a:t>
              </a:r>
            </a:p>
          </p:txBody>
        </p:sp>
      </p:grpSp>
      <p:grpSp>
        <p:nvGrpSpPr>
          <p:cNvPr id="34" name="Group 33">
            <a:extLst>
              <a:ext uri="{FF2B5EF4-FFF2-40B4-BE49-F238E27FC236}">
                <a16:creationId xmlns:a16="http://schemas.microsoft.com/office/drawing/2014/main" id="{CD167308-2758-BFDD-705A-42375A0208FC}"/>
              </a:ext>
            </a:extLst>
          </p:cNvPr>
          <p:cNvGrpSpPr/>
          <p:nvPr/>
        </p:nvGrpSpPr>
        <p:grpSpPr>
          <a:xfrm>
            <a:off x="3604884" y="3621346"/>
            <a:ext cx="3097834" cy="838200"/>
            <a:chOff x="3604884" y="3621346"/>
            <a:chExt cx="3097834" cy="838200"/>
          </a:xfrm>
        </p:grpSpPr>
        <p:pic>
          <p:nvPicPr>
            <p:cNvPr id="43" name="Picture 42">
              <a:extLst>
                <a:ext uri="{FF2B5EF4-FFF2-40B4-BE49-F238E27FC236}">
                  <a16:creationId xmlns:a16="http://schemas.microsoft.com/office/drawing/2014/main" id="{1230F793-5EAE-A5A9-BB2B-BB7975E004CA}"/>
                </a:ext>
              </a:extLst>
            </p:cNvPr>
            <p:cNvPicPr>
              <a:picLocks noChangeAspect="1"/>
            </p:cNvPicPr>
            <p:nvPr/>
          </p:nvPicPr>
          <p:blipFill>
            <a:blip r:embed="rId5"/>
            <a:stretch>
              <a:fillRect/>
            </a:stretch>
          </p:blipFill>
          <p:spPr>
            <a:xfrm>
              <a:off x="3604884" y="3621346"/>
              <a:ext cx="3097834" cy="838200"/>
            </a:xfrm>
            <a:prstGeom prst="rect">
              <a:avLst/>
            </a:prstGeom>
          </p:spPr>
        </p:pic>
        <p:pic>
          <p:nvPicPr>
            <p:cNvPr id="45" name="Picture 44">
              <a:extLst>
                <a:ext uri="{FF2B5EF4-FFF2-40B4-BE49-F238E27FC236}">
                  <a16:creationId xmlns:a16="http://schemas.microsoft.com/office/drawing/2014/main" id="{2B9E2E0C-3BA7-21EF-F245-7A62C3ECAC3D}"/>
                </a:ext>
              </a:extLst>
            </p:cNvPr>
            <p:cNvPicPr>
              <a:picLocks noChangeAspect="1"/>
            </p:cNvPicPr>
            <p:nvPr/>
          </p:nvPicPr>
          <p:blipFill>
            <a:blip r:embed="rId7"/>
            <a:stretch>
              <a:fillRect/>
            </a:stretch>
          </p:blipFill>
          <p:spPr>
            <a:xfrm>
              <a:off x="4020890" y="3915332"/>
              <a:ext cx="317500" cy="292100"/>
            </a:xfrm>
            <a:prstGeom prst="rect">
              <a:avLst/>
            </a:prstGeom>
          </p:spPr>
        </p:pic>
        <p:sp>
          <p:nvSpPr>
            <p:cNvPr id="47" name="TextBox 46">
              <a:extLst>
                <a:ext uri="{FF2B5EF4-FFF2-40B4-BE49-F238E27FC236}">
                  <a16:creationId xmlns:a16="http://schemas.microsoft.com/office/drawing/2014/main" id="{73D12C74-540E-A6F5-8BDD-CD2344AFB094}"/>
                </a:ext>
              </a:extLst>
            </p:cNvPr>
            <p:cNvSpPr txBox="1"/>
            <p:nvPr/>
          </p:nvSpPr>
          <p:spPr>
            <a:xfrm>
              <a:off x="4330988" y="3916997"/>
              <a:ext cx="1737360" cy="246221"/>
            </a:xfrm>
            <a:prstGeom prst="rect">
              <a:avLst/>
            </a:prstGeom>
            <a:noFill/>
          </p:spPr>
          <p:txBody>
            <a:bodyPr wrap="square" rtlCol="0">
              <a:spAutoFit/>
            </a:bodyPr>
            <a:lstStyle/>
            <a:p>
              <a:r>
                <a:rPr lang="en-US" sz="1000" b="1" dirty="0"/>
                <a:t>Hosted Flipbook</a:t>
              </a:r>
            </a:p>
          </p:txBody>
        </p:sp>
      </p:grpSp>
      <p:grpSp>
        <p:nvGrpSpPr>
          <p:cNvPr id="49" name="Group 48">
            <a:extLst>
              <a:ext uri="{FF2B5EF4-FFF2-40B4-BE49-F238E27FC236}">
                <a16:creationId xmlns:a16="http://schemas.microsoft.com/office/drawing/2014/main" id="{039828F3-48BC-690C-4E82-B6684DF8DCEA}"/>
              </a:ext>
            </a:extLst>
          </p:cNvPr>
          <p:cNvGrpSpPr/>
          <p:nvPr/>
        </p:nvGrpSpPr>
        <p:grpSpPr>
          <a:xfrm>
            <a:off x="3604884" y="4127325"/>
            <a:ext cx="3097834" cy="838200"/>
            <a:chOff x="3604884" y="4127325"/>
            <a:chExt cx="3097834" cy="838200"/>
          </a:xfrm>
        </p:grpSpPr>
        <p:pic>
          <p:nvPicPr>
            <p:cNvPr id="51" name="Picture 50">
              <a:extLst>
                <a:ext uri="{FF2B5EF4-FFF2-40B4-BE49-F238E27FC236}">
                  <a16:creationId xmlns:a16="http://schemas.microsoft.com/office/drawing/2014/main" id="{8360C925-2E27-46F0-55BE-296C4DB35E57}"/>
                </a:ext>
              </a:extLst>
            </p:cNvPr>
            <p:cNvPicPr>
              <a:picLocks noChangeAspect="1"/>
            </p:cNvPicPr>
            <p:nvPr/>
          </p:nvPicPr>
          <p:blipFill>
            <a:blip r:embed="rId5"/>
            <a:stretch>
              <a:fillRect/>
            </a:stretch>
          </p:blipFill>
          <p:spPr>
            <a:xfrm>
              <a:off x="3604884" y="4127325"/>
              <a:ext cx="3097834" cy="838200"/>
            </a:xfrm>
            <a:prstGeom prst="rect">
              <a:avLst/>
            </a:prstGeom>
          </p:spPr>
        </p:pic>
        <p:pic>
          <p:nvPicPr>
            <p:cNvPr id="53" name="Picture 52">
              <a:extLst>
                <a:ext uri="{FF2B5EF4-FFF2-40B4-BE49-F238E27FC236}">
                  <a16:creationId xmlns:a16="http://schemas.microsoft.com/office/drawing/2014/main" id="{10B262E2-C5BC-0C84-A62F-F59C92F1927E}"/>
                </a:ext>
              </a:extLst>
            </p:cNvPr>
            <p:cNvPicPr>
              <a:picLocks noChangeAspect="1"/>
            </p:cNvPicPr>
            <p:nvPr/>
          </p:nvPicPr>
          <p:blipFill>
            <a:blip r:embed="rId8"/>
            <a:stretch>
              <a:fillRect/>
            </a:stretch>
          </p:blipFill>
          <p:spPr>
            <a:xfrm>
              <a:off x="4030851" y="4404221"/>
              <a:ext cx="317500" cy="279400"/>
            </a:xfrm>
            <a:prstGeom prst="rect">
              <a:avLst/>
            </a:prstGeom>
          </p:spPr>
        </p:pic>
        <p:sp>
          <p:nvSpPr>
            <p:cNvPr id="55" name="TextBox 54">
              <a:extLst>
                <a:ext uri="{FF2B5EF4-FFF2-40B4-BE49-F238E27FC236}">
                  <a16:creationId xmlns:a16="http://schemas.microsoft.com/office/drawing/2014/main" id="{F17FB016-5651-156D-55D1-124E46F962BB}"/>
                </a:ext>
              </a:extLst>
            </p:cNvPr>
            <p:cNvSpPr txBox="1"/>
            <p:nvPr/>
          </p:nvSpPr>
          <p:spPr>
            <a:xfrm>
              <a:off x="4330988" y="4365902"/>
              <a:ext cx="2066930" cy="384721"/>
            </a:xfrm>
            <a:prstGeom prst="rect">
              <a:avLst/>
            </a:prstGeom>
            <a:noFill/>
          </p:spPr>
          <p:txBody>
            <a:bodyPr wrap="square" rtlCol="0">
              <a:spAutoFit/>
            </a:bodyPr>
            <a:lstStyle/>
            <a:p>
              <a:r>
                <a:rPr lang="en-US" sz="1000" b="1" dirty="0"/>
                <a:t>Landing Page(s) or Microsite</a:t>
              </a:r>
            </a:p>
            <a:p>
              <a:r>
                <a:rPr lang="en-US" sz="900" i="1" dirty="0"/>
                <a:t>(Versions Included)</a:t>
              </a:r>
              <a:endParaRPr lang="en-US" sz="900" b="1" dirty="0"/>
            </a:p>
          </p:txBody>
        </p:sp>
      </p:grpSp>
      <p:grpSp>
        <p:nvGrpSpPr>
          <p:cNvPr id="57" name="Group 56">
            <a:extLst>
              <a:ext uri="{FF2B5EF4-FFF2-40B4-BE49-F238E27FC236}">
                <a16:creationId xmlns:a16="http://schemas.microsoft.com/office/drawing/2014/main" id="{C34E22E4-2E91-AA77-DB78-700F27FF2DEA}"/>
              </a:ext>
            </a:extLst>
          </p:cNvPr>
          <p:cNvGrpSpPr/>
          <p:nvPr/>
        </p:nvGrpSpPr>
        <p:grpSpPr>
          <a:xfrm>
            <a:off x="6199649" y="4156890"/>
            <a:ext cx="3097834" cy="838200"/>
            <a:chOff x="6199649" y="3618842"/>
            <a:chExt cx="3097834" cy="838200"/>
          </a:xfrm>
        </p:grpSpPr>
        <p:pic>
          <p:nvPicPr>
            <p:cNvPr id="60" name="Picture 59">
              <a:extLst>
                <a:ext uri="{FF2B5EF4-FFF2-40B4-BE49-F238E27FC236}">
                  <a16:creationId xmlns:a16="http://schemas.microsoft.com/office/drawing/2014/main" id="{1086FD61-113F-82A4-1D3A-49C696607E5F}"/>
                </a:ext>
              </a:extLst>
            </p:cNvPr>
            <p:cNvPicPr>
              <a:picLocks noChangeAspect="1"/>
            </p:cNvPicPr>
            <p:nvPr/>
          </p:nvPicPr>
          <p:blipFill>
            <a:blip r:embed="rId5"/>
            <a:stretch>
              <a:fillRect/>
            </a:stretch>
          </p:blipFill>
          <p:spPr>
            <a:xfrm>
              <a:off x="6199649" y="3618842"/>
              <a:ext cx="3097834" cy="838200"/>
            </a:xfrm>
            <a:prstGeom prst="rect">
              <a:avLst/>
            </a:prstGeom>
          </p:spPr>
        </p:pic>
        <p:pic>
          <p:nvPicPr>
            <p:cNvPr id="61" name="Picture 60">
              <a:extLst>
                <a:ext uri="{FF2B5EF4-FFF2-40B4-BE49-F238E27FC236}">
                  <a16:creationId xmlns:a16="http://schemas.microsoft.com/office/drawing/2014/main" id="{76699E68-3BC0-0418-26B7-4CA594B46525}"/>
                </a:ext>
              </a:extLst>
            </p:cNvPr>
            <p:cNvPicPr>
              <a:picLocks noChangeAspect="1"/>
            </p:cNvPicPr>
            <p:nvPr/>
          </p:nvPicPr>
          <p:blipFill>
            <a:blip r:embed="rId9"/>
            <a:stretch>
              <a:fillRect/>
            </a:stretch>
          </p:blipFill>
          <p:spPr>
            <a:xfrm>
              <a:off x="6700275" y="3899653"/>
              <a:ext cx="304800" cy="292100"/>
            </a:xfrm>
            <a:prstGeom prst="rect">
              <a:avLst/>
            </a:prstGeom>
          </p:spPr>
        </p:pic>
        <p:sp>
          <p:nvSpPr>
            <p:cNvPr id="62" name="TextBox 61">
              <a:extLst>
                <a:ext uri="{FF2B5EF4-FFF2-40B4-BE49-F238E27FC236}">
                  <a16:creationId xmlns:a16="http://schemas.microsoft.com/office/drawing/2014/main" id="{54A4E1D0-1C9C-C0CB-F65B-D71A6E733DEE}"/>
                </a:ext>
              </a:extLst>
            </p:cNvPr>
            <p:cNvSpPr txBox="1"/>
            <p:nvPr/>
          </p:nvSpPr>
          <p:spPr>
            <a:xfrm>
              <a:off x="6980242" y="3849584"/>
              <a:ext cx="1737360" cy="400110"/>
            </a:xfrm>
            <a:prstGeom prst="rect">
              <a:avLst/>
            </a:prstGeom>
            <a:noFill/>
          </p:spPr>
          <p:txBody>
            <a:bodyPr wrap="square" rtlCol="0">
              <a:spAutoFit/>
            </a:bodyPr>
            <a:lstStyle/>
            <a:p>
              <a:r>
                <a:rPr lang="en-US" sz="1000" i="1"/>
                <a:t>"Benefit News” </a:t>
              </a:r>
              <a:endParaRPr lang="en-US" sz="1000" i="1" dirty="0"/>
            </a:p>
            <a:p>
              <a:r>
                <a:rPr lang="en-US" sz="1000" b="1" dirty="0"/>
                <a:t>Monthly Newsletters</a:t>
              </a:r>
            </a:p>
          </p:txBody>
        </p:sp>
      </p:grpSp>
      <p:grpSp>
        <p:nvGrpSpPr>
          <p:cNvPr id="63" name="Group 62">
            <a:extLst>
              <a:ext uri="{FF2B5EF4-FFF2-40B4-BE49-F238E27FC236}">
                <a16:creationId xmlns:a16="http://schemas.microsoft.com/office/drawing/2014/main" id="{93E0D053-987E-D5D1-3AD6-5F888B481651}"/>
              </a:ext>
            </a:extLst>
          </p:cNvPr>
          <p:cNvGrpSpPr/>
          <p:nvPr/>
        </p:nvGrpSpPr>
        <p:grpSpPr>
          <a:xfrm>
            <a:off x="6199649" y="4662869"/>
            <a:ext cx="3097834" cy="838200"/>
            <a:chOff x="6199649" y="4124821"/>
            <a:chExt cx="3097834" cy="838200"/>
          </a:xfrm>
        </p:grpSpPr>
        <p:pic>
          <p:nvPicPr>
            <p:cNvPr id="64" name="Picture 63">
              <a:extLst>
                <a:ext uri="{FF2B5EF4-FFF2-40B4-BE49-F238E27FC236}">
                  <a16:creationId xmlns:a16="http://schemas.microsoft.com/office/drawing/2014/main" id="{DB897500-B346-1E94-F84F-4EE62ACD970A}"/>
                </a:ext>
              </a:extLst>
            </p:cNvPr>
            <p:cNvPicPr>
              <a:picLocks noChangeAspect="1"/>
            </p:cNvPicPr>
            <p:nvPr/>
          </p:nvPicPr>
          <p:blipFill>
            <a:blip r:embed="rId5"/>
            <a:stretch>
              <a:fillRect/>
            </a:stretch>
          </p:blipFill>
          <p:spPr>
            <a:xfrm>
              <a:off x="6199649" y="4124821"/>
              <a:ext cx="3097834" cy="838200"/>
            </a:xfrm>
            <a:prstGeom prst="rect">
              <a:avLst/>
            </a:prstGeom>
          </p:spPr>
        </p:pic>
        <p:pic>
          <p:nvPicPr>
            <p:cNvPr id="65" name="Picture 64">
              <a:extLst>
                <a:ext uri="{FF2B5EF4-FFF2-40B4-BE49-F238E27FC236}">
                  <a16:creationId xmlns:a16="http://schemas.microsoft.com/office/drawing/2014/main" id="{099E04D2-F2A5-FBEF-9CD9-EE8B6FFD8ED5}"/>
                </a:ext>
              </a:extLst>
            </p:cNvPr>
            <p:cNvPicPr>
              <a:picLocks noChangeAspect="1"/>
            </p:cNvPicPr>
            <p:nvPr/>
          </p:nvPicPr>
          <p:blipFill>
            <a:blip r:embed="rId10"/>
            <a:stretch>
              <a:fillRect/>
            </a:stretch>
          </p:blipFill>
          <p:spPr>
            <a:xfrm>
              <a:off x="6681619" y="4391521"/>
              <a:ext cx="304800" cy="304800"/>
            </a:xfrm>
            <a:prstGeom prst="rect">
              <a:avLst/>
            </a:prstGeom>
          </p:spPr>
        </p:pic>
        <p:sp>
          <p:nvSpPr>
            <p:cNvPr id="66" name="TextBox 65">
              <a:extLst>
                <a:ext uri="{FF2B5EF4-FFF2-40B4-BE49-F238E27FC236}">
                  <a16:creationId xmlns:a16="http://schemas.microsoft.com/office/drawing/2014/main" id="{FAFC2154-461F-8F6F-1655-B5F03B302B03}"/>
                </a:ext>
              </a:extLst>
            </p:cNvPr>
            <p:cNvSpPr txBox="1"/>
            <p:nvPr/>
          </p:nvSpPr>
          <p:spPr>
            <a:xfrm>
              <a:off x="6980242" y="4410589"/>
              <a:ext cx="1737360" cy="246221"/>
            </a:xfrm>
            <a:prstGeom prst="rect">
              <a:avLst/>
            </a:prstGeom>
            <a:noFill/>
          </p:spPr>
          <p:txBody>
            <a:bodyPr wrap="square" rtlCol="0">
              <a:spAutoFit/>
            </a:bodyPr>
            <a:lstStyle/>
            <a:p>
              <a:r>
                <a:rPr lang="en-US" sz="1000" b="1" dirty="0"/>
                <a:t>Project Manager Lead</a:t>
              </a:r>
            </a:p>
          </p:txBody>
        </p:sp>
      </p:grpSp>
      <p:pic>
        <p:nvPicPr>
          <p:cNvPr id="76" name="Picture 75">
            <a:extLst>
              <a:ext uri="{FF2B5EF4-FFF2-40B4-BE49-F238E27FC236}">
                <a16:creationId xmlns:a16="http://schemas.microsoft.com/office/drawing/2014/main" id="{114A4D08-49D1-8F36-7F3B-CBE5F0FB4BFF}"/>
              </a:ext>
            </a:extLst>
          </p:cNvPr>
          <p:cNvPicPr>
            <a:picLocks noChangeAspect="1"/>
          </p:cNvPicPr>
          <p:nvPr/>
        </p:nvPicPr>
        <p:blipFill>
          <a:blip r:embed="rId11"/>
          <a:stretch>
            <a:fillRect/>
          </a:stretch>
        </p:blipFill>
        <p:spPr>
          <a:xfrm>
            <a:off x="3974343" y="3482354"/>
            <a:ext cx="406400" cy="165100"/>
          </a:xfrm>
          <a:prstGeom prst="rect">
            <a:avLst/>
          </a:prstGeom>
        </p:spPr>
      </p:pic>
      <p:pic>
        <p:nvPicPr>
          <p:cNvPr id="82" name="Picture 81">
            <a:extLst>
              <a:ext uri="{FF2B5EF4-FFF2-40B4-BE49-F238E27FC236}">
                <a16:creationId xmlns:a16="http://schemas.microsoft.com/office/drawing/2014/main" id="{0A492515-BA77-F2E1-885B-59DD2BBF6B49}"/>
              </a:ext>
            </a:extLst>
          </p:cNvPr>
          <p:cNvPicPr>
            <a:picLocks noChangeAspect="1"/>
          </p:cNvPicPr>
          <p:nvPr/>
        </p:nvPicPr>
        <p:blipFill>
          <a:blip r:embed="rId5"/>
          <a:stretch>
            <a:fillRect/>
          </a:stretch>
        </p:blipFill>
        <p:spPr>
          <a:xfrm>
            <a:off x="6199649" y="3127061"/>
            <a:ext cx="3097834" cy="838200"/>
          </a:xfrm>
          <a:prstGeom prst="rect">
            <a:avLst/>
          </a:prstGeom>
        </p:spPr>
      </p:pic>
      <p:sp>
        <p:nvSpPr>
          <p:cNvPr id="83" name="TextBox 82">
            <a:extLst>
              <a:ext uri="{FF2B5EF4-FFF2-40B4-BE49-F238E27FC236}">
                <a16:creationId xmlns:a16="http://schemas.microsoft.com/office/drawing/2014/main" id="{EB25F180-52F9-6EAF-0EF0-0D7A0F7CA60B}"/>
              </a:ext>
            </a:extLst>
          </p:cNvPr>
          <p:cNvSpPr txBox="1"/>
          <p:nvPr/>
        </p:nvSpPr>
        <p:spPr>
          <a:xfrm>
            <a:off x="7101283" y="3362890"/>
            <a:ext cx="2126299" cy="400110"/>
          </a:xfrm>
          <a:prstGeom prst="rect">
            <a:avLst/>
          </a:prstGeom>
          <a:noFill/>
        </p:spPr>
        <p:txBody>
          <a:bodyPr wrap="square" lIns="0" rtlCol="0">
            <a:spAutoFit/>
          </a:bodyPr>
          <a:lstStyle/>
          <a:p>
            <a:r>
              <a:rPr lang="en-US" sz="1000" b="1" dirty="0"/>
              <a:t>1 Webinar</a:t>
            </a:r>
          </a:p>
          <a:p>
            <a:r>
              <a:rPr lang="en-US" sz="1000" i="1" dirty="0"/>
              <a:t>(</a:t>
            </a:r>
            <a:r>
              <a:rPr lang="en-US" sz="950" i="1" dirty="0"/>
              <a:t>Versions not included</a:t>
            </a:r>
            <a:r>
              <a:rPr lang="en-US" sz="1000" i="1" dirty="0"/>
              <a:t>)</a:t>
            </a:r>
          </a:p>
        </p:txBody>
      </p:sp>
      <p:pic>
        <p:nvPicPr>
          <p:cNvPr id="85" name="Picture 84">
            <a:extLst>
              <a:ext uri="{FF2B5EF4-FFF2-40B4-BE49-F238E27FC236}">
                <a16:creationId xmlns:a16="http://schemas.microsoft.com/office/drawing/2014/main" id="{4E2C46E0-7993-1731-68D6-A3613480D019}"/>
              </a:ext>
            </a:extLst>
          </p:cNvPr>
          <p:cNvPicPr>
            <a:picLocks noChangeAspect="1"/>
          </p:cNvPicPr>
          <p:nvPr/>
        </p:nvPicPr>
        <p:blipFill>
          <a:blip r:embed="rId5"/>
          <a:stretch>
            <a:fillRect/>
          </a:stretch>
        </p:blipFill>
        <p:spPr>
          <a:xfrm>
            <a:off x="6199649" y="3616479"/>
            <a:ext cx="3097834" cy="838200"/>
          </a:xfrm>
          <a:prstGeom prst="rect">
            <a:avLst/>
          </a:prstGeom>
        </p:spPr>
      </p:pic>
      <p:sp>
        <p:nvSpPr>
          <p:cNvPr id="88" name="TextBox 87">
            <a:extLst>
              <a:ext uri="{FF2B5EF4-FFF2-40B4-BE49-F238E27FC236}">
                <a16:creationId xmlns:a16="http://schemas.microsoft.com/office/drawing/2014/main" id="{408C0AD4-6C58-A8B6-837D-3CF707242F21}"/>
              </a:ext>
            </a:extLst>
          </p:cNvPr>
          <p:cNvSpPr txBox="1"/>
          <p:nvPr/>
        </p:nvSpPr>
        <p:spPr>
          <a:xfrm>
            <a:off x="7100336" y="3854581"/>
            <a:ext cx="2126299" cy="400110"/>
          </a:xfrm>
          <a:prstGeom prst="rect">
            <a:avLst/>
          </a:prstGeom>
          <a:noFill/>
        </p:spPr>
        <p:txBody>
          <a:bodyPr wrap="square" lIns="0" rtlCol="0">
            <a:spAutoFit/>
          </a:bodyPr>
          <a:lstStyle/>
          <a:p>
            <a:r>
              <a:rPr lang="en-US" sz="1000" b="1" dirty="0"/>
              <a:t>1 Custom OE Video</a:t>
            </a:r>
          </a:p>
          <a:p>
            <a:r>
              <a:rPr lang="en-US" sz="1000" i="1" dirty="0"/>
              <a:t>(Versions not included)</a:t>
            </a:r>
          </a:p>
        </p:txBody>
      </p:sp>
      <p:pic>
        <p:nvPicPr>
          <p:cNvPr id="90" name="Picture 89">
            <a:extLst>
              <a:ext uri="{FF2B5EF4-FFF2-40B4-BE49-F238E27FC236}">
                <a16:creationId xmlns:a16="http://schemas.microsoft.com/office/drawing/2014/main" id="{0398A769-7D40-E353-CA53-7CAC0EB92156}"/>
              </a:ext>
            </a:extLst>
          </p:cNvPr>
          <p:cNvPicPr>
            <a:picLocks noChangeAspect="1"/>
          </p:cNvPicPr>
          <p:nvPr/>
        </p:nvPicPr>
        <p:blipFill>
          <a:blip r:embed="rId12"/>
          <a:stretch>
            <a:fillRect/>
          </a:stretch>
        </p:blipFill>
        <p:spPr>
          <a:xfrm>
            <a:off x="6677882" y="3397217"/>
            <a:ext cx="292100" cy="304800"/>
          </a:xfrm>
          <a:prstGeom prst="rect">
            <a:avLst/>
          </a:prstGeom>
        </p:spPr>
      </p:pic>
      <p:pic>
        <p:nvPicPr>
          <p:cNvPr id="92" name="Picture 91">
            <a:extLst>
              <a:ext uri="{FF2B5EF4-FFF2-40B4-BE49-F238E27FC236}">
                <a16:creationId xmlns:a16="http://schemas.microsoft.com/office/drawing/2014/main" id="{F11F69CC-AA62-F430-F970-5CA2AC959D41}"/>
              </a:ext>
            </a:extLst>
          </p:cNvPr>
          <p:cNvPicPr>
            <a:picLocks noChangeAspect="1"/>
          </p:cNvPicPr>
          <p:nvPr/>
        </p:nvPicPr>
        <p:blipFill>
          <a:blip r:embed="rId13"/>
          <a:stretch>
            <a:fillRect/>
          </a:stretch>
        </p:blipFill>
        <p:spPr>
          <a:xfrm>
            <a:off x="6632293" y="3888650"/>
            <a:ext cx="317500" cy="330200"/>
          </a:xfrm>
          <a:prstGeom prst="rect">
            <a:avLst/>
          </a:prstGeom>
        </p:spPr>
      </p:pic>
    </p:spTree>
    <p:extLst>
      <p:ext uri="{BB962C8B-B14F-4D97-AF65-F5344CB8AC3E}">
        <p14:creationId xmlns:p14="http://schemas.microsoft.com/office/powerpoint/2010/main" val="420954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1134</TotalTime>
  <Words>241</Words>
  <Application>Microsoft Macintosh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Montserrat</vt:lpstr>
      <vt:lpstr>Office Theme</vt:lpstr>
      <vt:lpstr>THE ENGAGEMENT RETAINER:  REACH EMPLOYEES WHERE THEY 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Stites</dc:creator>
  <cp:lastModifiedBy>Mary Dvorak</cp:lastModifiedBy>
  <cp:revision>22</cp:revision>
  <dcterms:created xsi:type="dcterms:W3CDTF">2024-11-21T16:36:59Z</dcterms:created>
  <dcterms:modified xsi:type="dcterms:W3CDTF">2024-11-27T12:57:52Z</dcterms:modified>
</cp:coreProperties>
</file>