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5400" userDrawn="1">
          <p15:clr>
            <a:srgbClr val="A4A3A4"/>
          </p15:clr>
        </p15:guide>
        <p15:guide id="3" pos="360" userDrawn="1">
          <p15:clr>
            <a:srgbClr val="A4A3A4"/>
          </p15:clr>
        </p15:guide>
        <p15:guide id="4" pos="2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3C91"/>
    <a:srgbClr val="3662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p:restoredTop sz="94694"/>
  </p:normalViewPr>
  <p:slideViewPr>
    <p:cSldViewPr snapToGrid="0" showGuides="1">
      <p:cViewPr varScale="1">
        <p:scale>
          <a:sx n="117" d="100"/>
          <a:sy n="117" d="100"/>
        </p:scale>
        <p:origin x="2224" y="168"/>
      </p:cViewPr>
      <p:guideLst>
        <p:guide orient="horz" pos="1392"/>
        <p:guide pos="5400"/>
        <p:guide pos="360"/>
        <p:guide pos="28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98FCC-4E57-444A-8025-5D1BEEEA65D4}" type="datetimeFigureOut">
              <a:rPr lang="en-US" smtClean="0"/>
              <a:t>11/27/24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79228-F30E-5842-ACF2-CC0C7AC047D6}" type="slidenum">
              <a:rPr lang="en-US" smtClean="0"/>
              <a:t>‹#›</a:t>
            </a:fld>
            <a:endParaRPr lang="en-US"/>
          </a:p>
        </p:txBody>
      </p:sp>
    </p:spTree>
    <p:extLst>
      <p:ext uri="{BB962C8B-B14F-4D97-AF65-F5344CB8AC3E}">
        <p14:creationId xmlns:p14="http://schemas.microsoft.com/office/powerpoint/2010/main" val="60007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79228-F30E-5842-ACF2-CC0C7AC047D6}" type="slidenum">
              <a:rPr lang="en-US" smtClean="0"/>
              <a:t>1</a:t>
            </a:fld>
            <a:endParaRPr lang="en-US"/>
          </a:p>
        </p:txBody>
      </p:sp>
    </p:spTree>
    <p:extLst>
      <p:ext uri="{BB962C8B-B14F-4D97-AF65-F5344CB8AC3E}">
        <p14:creationId xmlns:p14="http://schemas.microsoft.com/office/powerpoint/2010/main" val="2866419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032F-C116-364B-8879-D9FDB3A03509}"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2884819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032F-C116-364B-8879-D9FDB3A03509}"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303763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032F-C116-364B-8879-D9FDB3A03509}"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44225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032F-C116-364B-8879-D9FDB3A03509}"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263905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F032F-C116-364B-8879-D9FDB3A03509}"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65101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AF032F-C116-364B-8879-D9FDB3A03509}" type="datetimeFigureOut">
              <a:rPr lang="en-US" smtClean="0"/>
              <a:t>11/27/24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150185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AF032F-C116-364B-8879-D9FDB3A03509}" type="datetimeFigureOut">
              <a:rPr lang="en-US" smtClean="0"/>
              <a:t>11/27/24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266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AF032F-C116-364B-8879-D9FDB3A03509}" type="datetimeFigureOut">
              <a:rPr lang="en-US" smtClean="0"/>
              <a:t>11/27/24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422727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F032F-C116-364B-8879-D9FDB3A03509}" type="datetimeFigureOut">
              <a:rPr lang="en-US" smtClean="0"/>
              <a:t>11/27/24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112280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032F-C116-364B-8879-D9FDB3A03509}" type="datetimeFigureOut">
              <a:rPr lang="en-US" smtClean="0"/>
              <a:t>11/27/24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375894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032F-C116-364B-8879-D9FDB3A03509}" type="datetimeFigureOut">
              <a:rPr lang="en-US" smtClean="0"/>
              <a:t>11/27/24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301972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1E0C68-D7E4-C31D-C306-6F0F1D545C09}"/>
              </a:ext>
            </a:extLst>
          </p:cNvPr>
          <p:cNvPicPr>
            <a:picLocks noChangeAspect="1"/>
          </p:cNvPicPr>
          <p:nvPr userDrawn="1"/>
        </p:nvPicPr>
        <p:blipFill>
          <a:blip r:embed="rId13"/>
          <a:src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AF032F-C116-364B-8879-D9FDB3A03509}" type="datetimeFigureOut">
              <a:rPr lang="en-US" smtClean="0"/>
              <a:t>11/27/24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59A864-7A83-AF4E-8A46-B18F105EA9E1}" type="slidenum">
              <a:rPr lang="en-US" smtClean="0"/>
              <a:t>‹#›</a:t>
            </a:fld>
            <a:endParaRPr lang="en-US"/>
          </a:p>
        </p:txBody>
      </p:sp>
      <p:sp>
        <p:nvSpPr>
          <p:cNvPr id="8" name="Rectangle 7">
            <a:extLst>
              <a:ext uri="{FF2B5EF4-FFF2-40B4-BE49-F238E27FC236}">
                <a16:creationId xmlns:a16="http://schemas.microsoft.com/office/drawing/2014/main" id="{1A172098-151E-4AEE-558C-DF243A3FD889}"/>
              </a:ext>
            </a:extLst>
          </p:cNvPr>
          <p:cNvSpPr/>
          <p:nvPr userDrawn="1"/>
        </p:nvSpPr>
        <p:spPr>
          <a:xfrm>
            <a:off x="0" y="-116523"/>
            <a:ext cx="9144000" cy="1595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386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D8ED0A-D8EE-AD69-2909-7C2BFB8514FD}"/>
              </a:ext>
            </a:extLst>
          </p:cNvPr>
          <p:cNvPicPr>
            <a:picLocks noChangeAspect="1"/>
          </p:cNvPicPr>
          <p:nvPr/>
        </p:nvPicPr>
        <p:blipFill>
          <a:blip r:embed="rId3"/>
          <a:stretch>
            <a:fillRect/>
          </a:stretch>
        </p:blipFill>
        <p:spPr>
          <a:xfrm>
            <a:off x="6156917" y="3895418"/>
            <a:ext cx="3097834" cy="838200"/>
          </a:xfrm>
          <a:prstGeom prst="rect">
            <a:avLst/>
          </a:prstGeom>
        </p:spPr>
      </p:pic>
      <p:pic>
        <p:nvPicPr>
          <p:cNvPr id="9" name="Picture 8">
            <a:extLst>
              <a:ext uri="{FF2B5EF4-FFF2-40B4-BE49-F238E27FC236}">
                <a16:creationId xmlns:a16="http://schemas.microsoft.com/office/drawing/2014/main" id="{718259EC-CB95-E89D-30F4-E66CDF91994C}"/>
              </a:ext>
            </a:extLst>
          </p:cNvPr>
          <p:cNvPicPr>
            <a:picLocks noChangeAspect="1"/>
          </p:cNvPicPr>
          <p:nvPr/>
        </p:nvPicPr>
        <p:blipFill>
          <a:blip r:embed="rId3"/>
          <a:stretch>
            <a:fillRect/>
          </a:stretch>
        </p:blipFill>
        <p:spPr>
          <a:xfrm>
            <a:off x="6156917" y="4447344"/>
            <a:ext cx="3097834" cy="838200"/>
          </a:xfrm>
          <a:prstGeom prst="rect">
            <a:avLst/>
          </a:prstGeom>
        </p:spPr>
      </p:pic>
      <p:pic>
        <p:nvPicPr>
          <p:cNvPr id="11" name="Picture 10">
            <a:extLst>
              <a:ext uri="{FF2B5EF4-FFF2-40B4-BE49-F238E27FC236}">
                <a16:creationId xmlns:a16="http://schemas.microsoft.com/office/drawing/2014/main" id="{A001F3E3-F9C5-E548-7015-89CDA5C0F311}"/>
              </a:ext>
            </a:extLst>
          </p:cNvPr>
          <p:cNvPicPr>
            <a:picLocks noChangeAspect="1"/>
          </p:cNvPicPr>
          <p:nvPr/>
        </p:nvPicPr>
        <p:blipFill>
          <a:blip r:embed="rId3"/>
          <a:stretch>
            <a:fillRect/>
          </a:stretch>
        </p:blipFill>
        <p:spPr>
          <a:xfrm>
            <a:off x="3594701" y="3886643"/>
            <a:ext cx="3097834" cy="838200"/>
          </a:xfrm>
          <a:prstGeom prst="rect">
            <a:avLst/>
          </a:prstGeom>
        </p:spPr>
      </p:pic>
      <p:pic>
        <p:nvPicPr>
          <p:cNvPr id="13" name="Picture 12">
            <a:extLst>
              <a:ext uri="{FF2B5EF4-FFF2-40B4-BE49-F238E27FC236}">
                <a16:creationId xmlns:a16="http://schemas.microsoft.com/office/drawing/2014/main" id="{16411782-C5AA-751E-40AC-082099955292}"/>
              </a:ext>
            </a:extLst>
          </p:cNvPr>
          <p:cNvPicPr>
            <a:picLocks noChangeAspect="1"/>
          </p:cNvPicPr>
          <p:nvPr/>
        </p:nvPicPr>
        <p:blipFill>
          <a:blip r:embed="rId3"/>
          <a:stretch>
            <a:fillRect/>
          </a:stretch>
        </p:blipFill>
        <p:spPr>
          <a:xfrm>
            <a:off x="3594701" y="4438569"/>
            <a:ext cx="3097834" cy="838200"/>
          </a:xfrm>
          <a:prstGeom prst="rect">
            <a:avLst/>
          </a:prstGeom>
        </p:spPr>
      </p:pic>
      <p:pic>
        <p:nvPicPr>
          <p:cNvPr id="5" name="Picture 4">
            <a:extLst>
              <a:ext uri="{FF2B5EF4-FFF2-40B4-BE49-F238E27FC236}">
                <a16:creationId xmlns:a16="http://schemas.microsoft.com/office/drawing/2014/main" id="{541EF510-3A45-4D6E-2368-325627547907}"/>
              </a:ext>
            </a:extLst>
          </p:cNvPr>
          <p:cNvPicPr>
            <a:picLocks noChangeAspect="1"/>
          </p:cNvPicPr>
          <p:nvPr/>
        </p:nvPicPr>
        <p:blipFill>
          <a:blip r:embed="rId3"/>
          <a:stretch>
            <a:fillRect/>
          </a:stretch>
        </p:blipFill>
        <p:spPr>
          <a:xfrm>
            <a:off x="6148230" y="3307222"/>
            <a:ext cx="3097834" cy="838200"/>
          </a:xfrm>
          <a:prstGeom prst="rect">
            <a:avLst/>
          </a:prstGeom>
        </p:spPr>
      </p:pic>
      <p:sp>
        <p:nvSpPr>
          <p:cNvPr id="3" name="Subtitle 2">
            <a:extLst>
              <a:ext uri="{FF2B5EF4-FFF2-40B4-BE49-F238E27FC236}">
                <a16:creationId xmlns:a16="http://schemas.microsoft.com/office/drawing/2014/main" id="{7AFE0C5D-2151-3C85-D38B-35BE299F9A34}"/>
              </a:ext>
            </a:extLst>
          </p:cNvPr>
          <p:cNvSpPr>
            <a:spLocks noGrp="1"/>
          </p:cNvSpPr>
          <p:nvPr>
            <p:ph type="subTitle" idx="1"/>
          </p:nvPr>
        </p:nvSpPr>
        <p:spPr>
          <a:xfrm>
            <a:off x="297469" y="2243875"/>
            <a:ext cx="8308164" cy="630504"/>
          </a:xfrm>
        </p:spPr>
        <p:txBody>
          <a:bodyPr>
            <a:noAutofit/>
          </a:bodyPr>
          <a:lstStyle/>
          <a:p>
            <a:pPr algn="l">
              <a:lnSpc>
                <a:spcPts val="1200"/>
              </a:lnSpc>
              <a:spcBef>
                <a:spcPts val="338"/>
              </a:spcBef>
            </a:pPr>
            <a:r>
              <a:rPr lang="en-US" sz="1100" dirty="0">
                <a:effectLst/>
                <a:latin typeface="Arial" panose="020B0604020202020204" pitchFamily="34" charset="0"/>
                <a:cs typeface="Arial" panose="020B0604020202020204" pitchFamily="34" charset="0"/>
              </a:rPr>
              <a:t>The ICI Guide Retainer provides a streamlined solution for creating a professional, branded benefits guide that resonates with employees. Starting with our expertly crafted Master Design Series layouts, we incorporate your unique branding—colors, fonts, imagery—and update all plan details to reflect your current benefits. The result is a polished, easy-to-navigate guide that fits seamlessly into your communication strategy. </a:t>
            </a:r>
          </a:p>
          <a:p>
            <a:pPr algn="l"/>
            <a:endParaRPr lang="en-US" sz="1100" b="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A0623D7-1A49-24C2-6A06-A7E4BE51E00E}"/>
              </a:ext>
            </a:extLst>
          </p:cNvPr>
          <p:cNvSpPr/>
          <p:nvPr/>
        </p:nvSpPr>
        <p:spPr>
          <a:xfrm>
            <a:off x="0" y="774771"/>
            <a:ext cx="9144000" cy="117256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702EF4E-7E9A-18D5-FE2B-DF5B46B38A7F}"/>
              </a:ext>
            </a:extLst>
          </p:cNvPr>
          <p:cNvSpPr>
            <a:spLocks noGrp="1"/>
          </p:cNvSpPr>
          <p:nvPr>
            <p:ph type="ctrTitle"/>
          </p:nvPr>
        </p:nvSpPr>
        <p:spPr>
          <a:xfrm>
            <a:off x="456671" y="605593"/>
            <a:ext cx="8236819" cy="1214264"/>
          </a:xfrm>
        </p:spPr>
        <p:txBody>
          <a:bodyPr>
            <a:normAutofit/>
          </a:bodyPr>
          <a:lstStyle/>
          <a:p>
            <a:r>
              <a:rPr lang="en-US" sz="2700" b="1" dirty="0">
                <a:solidFill>
                  <a:schemeClr val="bg1"/>
                </a:solidFill>
                <a:latin typeface="Arial" panose="020B0604020202020204" pitchFamily="34" charset="0"/>
                <a:cs typeface="Arial" panose="020B0604020202020204" pitchFamily="34" charset="0"/>
              </a:rPr>
              <a:t>THE ICI GUIDE RETAINER:</a:t>
            </a:r>
            <a:br>
              <a:rPr lang="en-US" sz="2700" b="1" dirty="0">
                <a:latin typeface="Arial" panose="020B0604020202020204" pitchFamily="34" charset="0"/>
                <a:cs typeface="Arial" panose="020B0604020202020204" pitchFamily="34" charset="0"/>
              </a:rPr>
            </a:br>
            <a:r>
              <a:rPr lang="en-US" sz="2700" b="1" dirty="0">
                <a:solidFill>
                  <a:srgbClr val="EA3C91"/>
                </a:solidFill>
                <a:latin typeface="Arial" panose="020B0604020202020204" pitchFamily="34" charset="0"/>
                <a:cs typeface="Arial" panose="020B0604020202020204" pitchFamily="34" charset="0"/>
              </a:rPr>
              <a:t>CUSTOM GUIDES THAT CAPTIVATE</a:t>
            </a:r>
          </a:p>
        </p:txBody>
      </p:sp>
      <p:sp>
        <p:nvSpPr>
          <p:cNvPr id="7" name="TextBox 6">
            <a:extLst>
              <a:ext uri="{FF2B5EF4-FFF2-40B4-BE49-F238E27FC236}">
                <a16:creationId xmlns:a16="http://schemas.microsoft.com/office/drawing/2014/main" id="{5FBF3342-D474-7B4A-5C94-F25887C5BF55}"/>
              </a:ext>
            </a:extLst>
          </p:cNvPr>
          <p:cNvSpPr txBox="1"/>
          <p:nvPr/>
        </p:nvSpPr>
        <p:spPr>
          <a:xfrm>
            <a:off x="297469" y="3159508"/>
            <a:ext cx="4151906" cy="276999"/>
          </a:xfrm>
          <a:prstGeom prst="rect">
            <a:avLst/>
          </a:prstGeom>
          <a:noFill/>
        </p:spPr>
        <p:txBody>
          <a:bodyPr wrap="square">
            <a:spAutoFit/>
          </a:bodyPr>
          <a:lstStyle/>
          <a:p>
            <a:pPr>
              <a:spcAft>
                <a:spcPts val="525"/>
              </a:spcAft>
            </a:pPr>
            <a:r>
              <a:rPr lang="en-US" sz="1200" b="1" dirty="0">
                <a:solidFill>
                  <a:srgbClr val="3661AD"/>
                </a:solidFill>
                <a:effectLst/>
                <a:latin typeface="Arial" panose="020B0604020202020204" pitchFamily="34" charset="0"/>
                <a:cs typeface="Arial" panose="020B0604020202020204" pitchFamily="34" charset="0"/>
              </a:rPr>
              <a:t>WHY THIS RETAINER IS A FIT FOR YOU</a:t>
            </a:r>
          </a:p>
        </p:txBody>
      </p:sp>
      <p:sp>
        <p:nvSpPr>
          <p:cNvPr id="8" name="Subtitle 2">
            <a:extLst>
              <a:ext uri="{FF2B5EF4-FFF2-40B4-BE49-F238E27FC236}">
                <a16:creationId xmlns:a16="http://schemas.microsoft.com/office/drawing/2014/main" id="{6AF40DF2-07E0-8600-D137-2C2B02B133F3}"/>
              </a:ext>
            </a:extLst>
          </p:cNvPr>
          <p:cNvSpPr txBox="1">
            <a:spLocks/>
          </p:cNvSpPr>
          <p:nvPr/>
        </p:nvSpPr>
        <p:spPr>
          <a:xfrm>
            <a:off x="293117" y="3478683"/>
            <a:ext cx="3539072" cy="1645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1200"/>
              </a:lnSpc>
              <a:spcBef>
                <a:spcPts val="338"/>
              </a:spcBef>
            </a:pPr>
            <a:r>
              <a:rPr lang="en-US" sz="1100" dirty="0">
                <a:effectLst/>
                <a:latin typeface="Arial" panose="020B0604020202020204" pitchFamily="34" charset="0"/>
                <a:cs typeface="Arial" panose="020B0604020202020204" pitchFamily="34" charset="0"/>
              </a:rPr>
              <a:t>This retainer is ideal for organizations seeking a </a:t>
            </a:r>
            <a:br>
              <a:rPr lang="en-US" sz="1100" dirty="0">
                <a:effectLst/>
                <a:latin typeface="Arial" panose="020B0604020202020204" pitchFamily="34" charset="0"/>
                <a:cs typeface="Arial" panose="020B0604020202020204" pitchFamily="34" charset="0"/>
              </a:rPr>
            </a:br>
            <a:r>
              <a:rPr lang="en-US" sz="1100" dirty="0">
                <a:effectLst/>
                <a:latin typeface="Arial" panose="020B0604020202020204" pitchFamily="34" charset="0"/>
                <a:cs typeface="Arial" panose="020B0604020202020204" pitchFamily="34" charset="0"/>
              </a:rPr>
              <a:t>high-quality, custom-branded guide without the need for a full campaign. It’s a cost-effective option for ensuring your benefits communication stands out while staying clear, consistent, and visually appealing. With unlimited updates throughout the year, your guide evolves as your needs do, keeping your messaging fresh and relevant.</a:t>
            </a:r>
          </a:p>
          <a:p>
            <a:pPr algn="l"/>
            <a:endParaRPr lang="en-US" sz="1100" dirty="0">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8675C949-E107-0868-A38F-9EC6CC4D0D24}"/>
              </a:ext>
            </a:extLst>
          </p:cNvPr>
          <p:cNvSpPr txBox="1">
            <a:spLocks/>
          </p:cNvSpPr>
          <p:nvPr/>
        </p:nvSpPr>
        <p:spPr>
          <a:xfrm>
            <a:off x="293116" y="5323357"/>
            <a:ext cx="3963198" cy="6305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525"/>
              </a:spcAft>
            </a:pPr>
            <a:r>
              <a:rPr lang="en-US" sz="1100" dirty="0">
                <a:effectLst/>
                <a:latin typeface="Arial" panose="020B0604020202020204" pitchFamily="34" charset="0"/>
                <a:cs typeface="Arial" panose="020B0604020202020204" pitchFamily="34" charset="0"/>
              </a:rPr>
              <a:t>Partner with us to simplify benefits communication and empower your employees with the clarity they need.</a:t>
            </a:r>
          </a:p>
        </p:txBody>
      </p:sp>
      <p:pic>
        <p:nvPicPr>
          <p:cNvPr id="17" name="Picture 16">
            <a:extLst>
              <a:ext uri="{FF2B5EF4-FFF2-40B4-BE49-F238E27FC236}">
                <a16:creationId xmlns:a16="http://schemas.microsoft.com/office/drawing/2014/main" id="{CD855B45-0051-B28D-EBE0-D0E8D33936B3}"/>
              </a:ext>
            </a:extLst>
          </p:cNvPr>
          <p:cNvPicPr>
            <a:picLocks noChangeAspect="1"/>
          </p:cNvPicPr>
          <p:nvPr/>
        </p:nvPicPr>
        <p:blipFill>
          <a:blip r:embed="rId4"/>
          <a:stretch>
            <a:fillRect/>
          </a:stretch>
        </p:blipFill>
        <p:spPr>
          <a:xfrm>
            <a:off x="297469" y="2970"/>
            <a:ext cx="1656672" cy="687212"/>
          </a:xfrm>
          <a:prstGeom prst="rect">
            <a:avLst/>
          </a:prstGeom>
        </p:spPr>
      </p:pic>
      <p:sp>
        <p:nvSpPr>
          <p:cNvPr id="27" name="TextBox 26">
            <a:extLst>
              <a:ext uri="{FF2B5EF4-FFF2-40B4-BE49-F238E27FC236}">
                <a16:creationId xmlns:a16="http://schemas.microsoft.com/office/drawing/2014/main" id="{2081D2F1-8E16-8BCC-1CF1-19E892A166D6}"/>
              </a:ext>
            </a:extLst>
          </p:cNvPr>
          <p:cNvSpPr txBox="1"/>
          <p:nvPr/>
        </p:nvSpPr>
        <p:spPr>
          <a:xfrm>
            <a:off x="293116" y="4985383"/>
            <a:ext cx="4469860" cy="276999"/>
          </a:xfrm>
          <a:prstGeom prst="rect">
            <a:avLst/>
          </a:prstGeom>
          <a:noFill/>
        </p:spPr>
        <p:txBody>
          <a:bodyPr wrap="square">
            <a:spAutoFit/>
          </a:bodyPr>
          <a:lstStyle/>
          <a:p>
            <a:pPr>
              <a:spcAft>
                <a:spcPts val="525"/>
              </a:spcAft>
            </a:pPr>
            <a:r>
              <a:rPr lang="en-US" sz="1200" b="1" dirty="0">
                <a:solidFill>
                  <a:srgbClr val="EA3C91"/>
                </a:solidFill>
                <a:effectLst/>
                <a:latin typeface="Arial" panose="020B0604020202020204" pitchFamily="34" charset="0"/>
                <a:cs typeface="Arial" panose="020B0604020202020204" pitchFamily="34" charset="0"/>
              </a:rPr>
              <a:t>SUCCESS STARTS HERE</a:t>
            </a:r>
          </a:p>
        </p:txBody>
      </p:sp>
      <p:pic>
        <p:nvPicPr>
          <p:cNvPr id="33" name="Picture 32">
            <a:extLst>
              <a:ext uri="{FF2B5EF4-FFF2-40B4-BE49-F238E27FC236}">
                <a16:creationId xmlns:a16="http://schemas.microsoft.com/office/drawing/2014/main" id="{0EFE6577-09C4-F8B6-AB7F-B10AD1550923}"/>
              </a:ext>
            </a:extLst>
          </p:cNvPr>
          <p:cNvPicPr>
            <a:picLocks noChangeAspect="1"/>
          </p:cNvPicPr>
          <p:nvPr/>
        </p:nvPicPr>
        <p:blipFill>
          <a:blip r:embed="rId3"/>
          <a:stretch>
            <a:fillRect/>
          </a:stretch>
        </p:blipFill>
        <p:spPr>
          <a:xfrm>
            <a:off x="3604884" y="3307524"/>
            <a:ext cx="3097834" cy="838200"/>
          </a:xfrm>
          <a:prstGeom prst="rect">
            <a:avLst/>
          </a:prstGeom>
        </p:spPr>
      </p:pic>
      <p:sp>
        <p:nvSpPr>
          <p:cNvPr id="35" name="TextBox 34">
            <a:extLst>
              <a:ext uri="{FF2B5EF4-FFF2-40B4-BE49-F238E27FC236}">
                <a16:creationId xmlns:a16="http://schemas.microsoft.com/office/drawing/2014/main" id="{049BC3B2-7613-D54A-B6D6-C117DD7A9D51}"/>
              </a:ext>
            </a:extLst>
          </p:cNvPr>
          <p:cNvSpPr txBox="1"/>
          <p:nvPr/>
        </p:nvSpPr>
        <p:spPr>
          <a:xfrm>
            <a:off x="3880245" y="3159508"/>
            <a:ext cx="4151906" cy="276999"/>
          </a:xfrm>
          <a:prstGeom prst="rect">
            <a:avLst/>
          </a:prstGeom>
          <a:noFill/>
        </p:spPr>
        <p:txBody>
          <a:bodyPr wrap="square">
            <a:spAutoFit/>
          </a:bodyPr>
          <a:lstStyle/>
          <a:p>
            <a:pPr>
              <a:spcAft>
                <a:spcPts val="525"/>
              </a:spcAft>
            </a:pPr>
            <a:r>
              <a:rPr lang="en-US" sz="1200" b="1" dirty="0">
                <a:solidFill>
                  <a:srgbClr val="3661AD"/>
                </a:solidFill>
                <a:effectLst/>
                <a:latin typeface="Arial" panose="020B0604020202020204" pitchFamily="34" charset="0"/>
                <a:cs typeface="Arial" panose="020B0604020202020204" pitchFamily="34" charset="0"/>
              </a:rPr>
              <a:t>WHAT’S INCLUDED ($4K)</a:t>
            </a:r>
          </a:p>
        </p:txBody>
      </p:sp>
      <p:pic>
        <p:nvPicPr>
          <p:cNvPr id="43" name="Picture 42">
            <a:extLst>
              <a:ext uri="{FF2B5EF4-FFF2-40B4-BE49-F238E27FC236}">
                <a16:creationId xmlns:a16="http://schemas.microsoft.com/office/drawing/2014/main" id="{47CC121A-3268-AC69-172B-2AAA81FAE6E5}"/>
              </a:ext>
            </a:extLst>
          </p:cNvPr>
          <p:cNvPicPr>
            <a:picLocks noChangeAspect="1"/>
          </p:cNvPicPr>
          <p:nvPr/>
        </p:nvPicPr>
        <p:blipFill>
          <a:blip r:embed="rId5"/>
          <a:stretch>
            <a:fillRect/>
          </a:stretch>
        </p:blipFill>
        <p:spPr>
          <a:xfrm>
            <a:off x="3950319" y="3639086"/>
            <a:ext cx="406400" cy="165100"/>
          </a:xfrm>
          <a:prstGeom prst="rect">
            <a:avLst/>
          </a:prstGeom>
        </p:spPr>
      </p:pic>
      <p:pic>
        <p:nvPicPr>
          <p:cNvPr id="47" name="Picture 46">
            <a:extLst>
              <a:ext uri="{FF2B5EF4-FFF2-40B4-BE49-F238E27FC236}">
                <a16:creationId xmlns:a16="http://schemas.microsoft.com/office/drawing/2014/main" id="{AB14A774-6FF2-9979-DAC5-B2FB3EA29F95}"/>
              </a:ext>
            </a:extLst>
          </p:cNvPr>
          <p:cNvPicPr>
            <a:picLocks noChangeAspect="1"/>
          </p:cNvPicPr>
          <p:nvPr/>
        </p:nvPicPr>
        <p:blipFill>
          <a:blip r:embed="rId6"/>
          <a:stretch>
            <a:fillRect/>
          </a:stretch>
        </p:blipFill>
        <p:spPr>
          <a:xfrm>
            <a:off x="6629352" y="3590785"/>
            <a:ext cx="279400" cy="304800"/>
          </a:xfrm>
          <a:prstGeom prst="rect">
            <a:avLst/>
          </a:prstGeom>
        </p:spPr>
      </p:pic>
      <p:sp>
        <p:nvSpPr>
          <p:cNvPr id="49" name="TextBox 48">
            <a:extLst>
              <a:ext uri="{FF2B5EF4-FFF2-40B4-BE49-F238E27FC236}">
                <a16:creationId xmlns:a16="http://schemas.microsoft.com/office/drawing/2014/main" id="{016B7C37-B969-06C1-8095-44F7C771069A}"/>
              </a:ext>
            </a:extLst>
          </p:cNvPr>
          <p:cNvSpPr txBox="1"/>
          <p:nvPr/>
        </p:nvSpPr>
        <p:spPr>
          <a:xfrm>
            <a:off x="4394287" y="3543353"/>
            <a:ext cx="2126299" cy="384721"/>
          </a:xfrm>
          <a:prstGeom prst="rect">
            <a:avLst/>
          </a:prstGeom>
          <a:noFill/>
        </p:spPr>
        <p:txBody>
          <a:bodyPr wrap="square" lIns="0" rtlCol="0">
            <a:spAutoFit/>
          </a:bodyPr>
          <a:lstStyle/>
          <a:p>
            <a:r>
              <a:rPr lang="en-US" sz="1000" b="1" dirty="0"/>
              <a:t>1 Guide</a:t>
            </a:r>
          </a:p>
          <a:p>
            <a:r>
              <a:rPr lang="en-US" sz="900" i="1" dirty="0"/>
              <a:t>(Custom Covers and Writing Support)</a:t>
            </a:r>
          </a:p>
        </p:txBody>
      </p:sp>
      <p:sp>
        <p:nvSpPr>
          <p:cNvPr id="53" name="TextBox 52">
            <a:extLst>
              <a:ext uri="{FF2B5EF4-FFF2-40B4-BE49-F238E27FC236}">
                <a16:creationId xmlns:a16="http://schemas.microsoft.com/office/drawing/2014/main" id="{BB7C9CCD-948E-F52A-D25B-6F9471788B6D}"/>
              </a:ext>
            </a:extLst>
          </p:cNvPr>
          <p:cNvSpPr txBox="1"/>
          <p:nvPr/>
        </p:nvSpPr>
        <p:spPr>
          <a:xfrm>
            <a:off x="6908752" y="3616998"/>
            <a:ext cx="1190425" cy="246221"/>
          </a:xfrm>
          <a:prstGeom prst="rect">
            <a:avLst/>
          </a:prstGeom>
          <a:noFill/>
        </p:spPr>
        <p:txBody>
          <a:bodyPr wrap="square" rtlCol="0">
            <a:spAutoFit/>
          </a:bodyPr>
          <a:lstStyle/>
          <a:p>
            <a:r>
              <a:rPr lang="en-US" sz="1000" b="1" dirty="0"/>
              <a:t>Unlimited Edits</a:t>
            </a:r>
          </a:p>
        </p:txBody>
      </p:sp>
      <p:pic>
        <p:nvPicPr>
          <p:cNvPr id="56" name="Picture 55">
            <a:extLst>
              <a:ext uri="{FF2B5EF4-FFF2-40B4-BE49-F238E27FC236}">
                <a16:creationId xmlns:a16="http://schemas.microsoft.com/office/drawing/2014/main" id="{B3143676-4912-3EF7-0485-F5A6DC0A1291}"/>
              </a:ext>
            </a:extLst>
          </p:cNvPr>
          <p:cNvPicPr>
            <a:picLocks noChangeAspect="1"/>
          </p:cNvPicPr>
          <p:nvPr/>
        </p:nvPicPr>
        <p:blipFill>
          <a:blip r:embed="rId7"/>
          <a:stretch>
            <a:fillRect/>
          </a:stretch>
        </p:blipFill>
        <p:spPr>
          <a:xfrm>
            <a:off x="4030882" y="4165075"/>
            <a:ext cx="266700" cy="304800"/>
          </a:xfrm>
          <a:prstGeom prst="rect">
            <a:avLst/>
          </a:prstGeom>
        </p:spPr>
      </p:pic>
      <p:sp>
        <p:nvSpPr>
          <p:cNvPr id="57" name="TextBox 56">
            <a:extLst>
              <a:ext uri="{FF2B5EF4-FFF2-40B4-BE49-F238E27FC236}">
                <a16:creationId xmlns:a16="http://schemas.microsoft.com/office/drawing/2014/main" id="{1D644B7E-ACB3-E67B-AF43-E4241E874253}"/>
              </a:ext>
            </a:extLst>
          </p:cNvPr>
          <p:cNvSpPr txBox="1"/>
          <p:nvPr/>
        </p:nvSpPr>
        <p:spPr>
          <a:xfrm>
            <a:off x="4318861" y="4194364"/>
            <a:ext cx="1732378" cy="246221"/>
          </a:xfrm>
          <a:prstGeom prst="rect">
            <a:avLst/>
          </a:prstGeom>
          <a:noFill/>
        </p:spPr>
        <p:txBody>
          <a:bodyPr wrap="square" rtlCol="0">
            <a:spAutoFit/>
          </a:bodyPr>
          <a:lstStyle/>
          <a:p>
            <a:r>
              <a:rPr lang="en-US" sz="1000" b="1" dirty="0"/>
              <a:t>Your imagery &amp; Branding</a:t>
            </a:r>
          </a:p>
        </p:txBody>
      </p:sp>
      <p:pic>
        <p:nvPicPr>
          <p:cNvPr id="61" name="Picture 60">
            <a:extLst>
              <a:ext uri="{FF2B5EF4-FFF2-40B4-BE49-F238E27FC236}">
                <a16:creationId xmlns:a16="http://schemas.microsoft.com/office/drawing/2014/main" id="{3820F4E8-9F55-824E-CF2F-614A646712A4}"/>
              </a:ext>
            </a:extLst>
          </p:cNvPr>
          <p:cNvPicPr>
            <a:picLocks noChangeAspect="1"/>
          </p:cNvPicPr>
          <p:nvPr/>
        </p:nvPicPr>
        <p:blipFill>
          <a:blip r:embed="rId8"/>
          <a:stretch>
            <a:fillRect/>
          </a:stretch>
        </p:blipFill>
        <p:spPr>
          <a:xfrm>
            <a:off x="6633365" y="4178922"/>
            <a:ext cx="266700" cy="304800"/>
          </a:xfrm>
          <a:prstGeom prst="rect">
            <a:avLst/>
          </a:prstGeom>
        </p:spPr>
      </p:pic>
      <p:sp>
        <p:nvSpPr>
          <p:cNvPr id="62" name="TextBox 61">
            <a:extLst>
              <a:ext uri="{FF2B5EF4-FFF2-40B4-BE49-F238E27FC236}">
                <a16:creationId xmlns:a16="http://schemas.microsoft.com/office/drawing/2014/main" id="{17DBD245-FF31-12F6-220A-443F821D624C}"/>
              </a:ext>
            </a:extLst>
          </p:cNvPr>
          <p:cNvSpPr txBox="1"/>
          <p:nvPr/>
        </p:nvSpPr>
        <p:spPr>
          <a:xfrm>
            <a:off x="6908752" y="4199487"/>
            <a:ext cx="1737360" cy="246221"/>
          </a:xfrm>
          <a:prstGeom prst="rect">
            <a:avLst/>
          </a:prstGeom>
          <a:noFill/>
        </p:spPr>
        <p:txBody>
          <a:bodyPr wrap="square" rtlCol="0">
            <a:spAutoFit/>
          </a:bodyPr>
          <a:lstStyle/>
          <a:p>
            <a:r>
              <a:rPr lang="en-US" sz="1000" b="1" dirty="0"/>
              <a:t>Plan Design Updates</a:t>
            </a:r>
          </a:p>
        </p:txBody>
      </p:sp>
      <p:pic>
        <p:nvPicPr>
          <p:cNvPr id="65" name="Picture 64">
            <a:extLst>
              <a:ext uri="{FF2B5EF4-FFF2-40B4-BE49-F238E27FC236}">
                <a16:creationId xmlns:a16="http://schemas.microsoft.com/office/drawing/2014/main" id="{6B4C731E-00C8-F3ED-1F7E-74E49EDBEC1D}"/>
              </a:ext>
            </a:extLst>
          </p:cNvPr>
          <p:cNvPicPr>
            <a:picLocks noChangeAspect="1"/>
          </p:cNvPicPr>
          <p:nvPr/>
        </p:nvPicPr>
        <p:blipFill>
          <a:blip r:embed="rId9"/>
          <a:stretch>
            <a:fillRect/>
          </a:stretch>
        </p:blipFill>
        <p:spPr>
          <a:xfrm>
            <a:off x="4027052" y="4723581"/>
            <a:ext cx="317500" cy="279400"/>
          </a:xfrm>
          <a:prstGeom prst="rect">
            <a:avLst/>
          </a:prstGeom>
        </p:spPr>
      </p:pic>
      <p:pic>
        <p:nvPicPr>
          <p:cNvPr id="67" name="Picture 66">
            <a:extLst>
              <a:ext uri="{FF2B5EF4-FFF2-40B4-BE49-F238E27FC236}">
                <a16:creationId xmlns:a16="http://schemas.microsoft.com/office/drawing/2014/main" id="{C3B45022-CF10-3CA9-A369-98F508C37954}"/>
              </a:ext>
            </a:extLst>
          </p:cNvPr>
          <p:cNvPicPr>
            <a:picLocks noChangeAspect="1"/>
          </p:cNvPicPr>
          <p:nvPr/>
        </p:nvPicPr>
        <p:blipFill>
          <a:blip r:embed="rId10"/>
          <a:stretch>
            <a:fillRect/>
          </a:stretch>
        </p:blipFill>
        <p:spPr>
          <a:xfrm>
            <a:off x="6622311" y="4743440"/>
            <a:ext cx="317500" cy="292100"/>
          </a:xfrm>
          <a:prstGeom prst="rect">
            <a:avLst/>
          </a:prstGeom>
        </p:spPr>
      </p:pic>
      <p:sp>
        <p:nvSpPr>
          <p:cNvPr id="70" name="TextBox 69">
            <a:extLst>
              <a:ext uri="{FF2B5EF4-FFF2-40B4-BE49-F238E27FC236}">
                <a16:creationId xmlns:a16="http://schemas.microsoft.com/office/drawing/2014/main" id="{11B26A32-490C-CF49-CBD0-61C1F8E92B7E}"/>
              </a:ext>
            </a:extLst>
          </p:cNvPr>
          <p:cNvSpPr txBox="1"/>
          <p:nvPr/>
        </p:nvSpPr>
        <p:spPr>
          <a:xfrm>
            <a:off x="4343300" y="4760124"/>
            <a:ext cx="1737360" cy="246221"/>
          </a:xfrm>
          <a:prstGeom prst="rect">
            <a:avLst/>
          </a:prstGeom>
          <a:noFill/>
        </p:spPr>
        <p:txBody>
          <a:bodyPr wrap="square" rtlCol="0">
            <a:spAutoFit/>
          </a:bodyPr>
          <a:lstStyle/>
          <a:p>
            <a:r>
              <a:rPr lang="en-US" sz="1000" b="1" dirty="0"/>
              <a:t>Up to 50 Pages</a:t>
            </a:r>
          </a:p>
        </p:txBody>
      </p:sp>
      <p:sp>
        <p:nvSpPr>
          <p:cNvPr id="71" name="TextBox 70">
            <a:extLst>
              <a:ext uri="{FF2B5EF4-FFF2-40B4-BE49-F238E27FC236}">
                <a16:creationId xmlns:a16="http://schemas.microsoft.com/office/drawing/2014/main" id="{B60497D8-5C14-CA02-67C0-04E2C3795FB9}"/>
              </a:ext>
            </a:extLst>
          </p:cNvPr>
          <p:cNvSpPr txBox="1"/>
          <p:nvPr/>
        </p:nvSpPr>
        <p:spPr>
          <a:xfrm>
            <a:off x="6939811" y="4743333"/>
            <a:ext cx="1737360" cy="246221"/>
          </a:xfrm>
          <a:prstGeom prst="rect">
            <a:avLst/>
          </a:prstGeom>
          <a:noFill/>
        </p:spPr>
        <p:txBody>
          <a:bodyPr wrap="square" rtlCol="0">
            <a:spAutoFit/>
          </a:bodyPr>
          <a:lstStyle/>
          <a:p>
            <a:r>
              <a:rPr lang="en-US" sz="1000" b="1" dirty="0"/>
              <a:t>Hosted Flipbook</a:t>
            </a:r>
          </a:p>
        </p:txBody>
      </p:sp>
      <p:pic>
        <p:nvPicPr>
          <p:cNvPr id="74" name="Picture 73">
            <a:extLst>
              <a:ext uri="{FF2B5EF4-FFF2-40B4-BE49-F238E27FC236}">
                <a16:creationId xmlns:a16="http://schemas.microsoft.com/office/drawing/2014/main" id="{44305FB8-6619-8525-3FFC-25013C7BD963}"/>
              </a:ext>
            </a:extLst>
          </p:cNvPr>
          <p:cNvPicPr>
            <a:picLocks noChangeAspect="1"/>
          </p:cNvPicPr>
          <p:nvPr/>
        </p:nvPicPr>
        <p:blipFill>
          <a:blip r:embed="rId11"/>
          <a:stretch>
            <a:fillRect/>
          </a:stretch>
        </p:blipFill>
        <p:spPr>
          <a:xfrm>
            <a:off x="99365" y="5595736"/>
            <a:ext cx="2819400" cy="838200"/>
          </a:xfrm>
          <a:prstGeom prst="rect">
            <a:avLst/>
          </a:prstGeom>
        </p:spPr>
      </p:pic>
      <p:sp>
        <p:nvSpPr>
          <p:cNvPr id="76" name="TextBox 75">
            <a:extLst>
              <a:ext uri="{FF2B5EF4-FFF2-40B4-BE49-F238E27FC236}">
                <a16:creationId xmlns:a16="http://schemas.microsoft.com/office/drawing/2014/main" id="{DB48B4BE-5374-8586-9867-2AF47DBEEE73}"/>
              </a:ext>
            </a:extLst>
          </p:cNvPr>
          <p:cNvSpPr txBox="1"/>
          <p:nvPr/>
        </p:nvSpPr>
        <p:spPr>
          <a:xfrm>
            <a:off x="642898" y="5822475"/>
            <a:ext cx="1737360" cy="384721"/>
          </a:xfrm>
          <a:prstGeom prst="rect">
            <a:avLst/>
          </a:prstGeom>
          <a:noFill/>
        </p:spPr>
        <p:txBody>
          <a:bodyPr wrap="square" rtlCol="0">
            <a:spAutoFit/>
          </a:bodyPr>
          <a:lstStyle/>
          <a:p>
            <a:pPr algn="ctr"/>
            <a:r>
              <a:rPr lang="en-US" sz="950" b="1" dirty="0">
                <a:solidFill>
                  <a:schemeClr val="bg1"/>
                </a:solidFill>
              </a:rPr>
              <a:t>Learn More About the</a:t>
            </a:r>
          </a:p>
          <a:p>
            <a:pPr algn="ctr"/>
            <a:r>
              <a:rPr lang="en-US" sz="950" b="1" dirty="0">
                <a:solidFill>
                  <a:schemeClr val="bg1"/>
                </a:solidFill>
              </a:rPr>
              <a:t>ICI Guide Retainer</a:t>
            </a:r>
          </a:p>
        </p:txBody>
      </p:sp>
    </p:spTree>
    <p:extLst>
      <p:ext uri="{BB962C8B-B14F-4D97-AF65-F5344CB8AC3E}">
        <p14:creationId xmlns:p14="http://schemas.microsoft.com/office/powerpoint/2010/main" val="4209547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1217</TotalTime>
  <Words>209</Words>
  <Application>Microsoft Macintosh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THE ICI GUIDE RETAINER: CUSTOM GUIDES THAT CAPTIVATE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Kendall  Stites</dc:creator>
  <cp:lastModifiedBy>Mary Dvorak</cp:lastModifiedBy>
  <cp:revision>15</cp:revision>
  <dcterms:created xsi:type="dcterms:W3CDTF">2024-11-21T16:36:59Z</dcterms:created>
  <dcterms:modified xsi:type="dcterms:W3CDTF">2024-11-27T13:29:47Z</dcterms:modified>
</cp:coreProperties>
</file>