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5400" userDrawn="1">
          <p15:clr>
            <a:srgbClr val="A4A3A4"/>
          </p15:clr>
        </p15:guide>
        <p15:guide id="3" pos="360" userDrawn="1">
          <p15:clr>
            <a:srgbClr val="A4A3A4"/>
          </p15:clr>
        </p15:guide>
        <p15:guide id="4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3C91"/>
    <a:srgbClr val="366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8"/>
    <p:restoredTop sz="94694"/>
  </p:normalViewPr>
  <p:slideViewPr>
    <p:cSldViewPr snapToGrid="0" showGuides="1">
      <p:cViewPr>
        <p:scale>
          <a:sx n="125" d="100"/>
          <a:sy n="125" d="100"/>
        </p:scale>
        <p:origin x="2268" y="666"/>
      </p:cViewPr>
      <p:guideLst>
        <p:guide orient="horz" pos="1392"/>
        <p:guide pos="5400"/>
        <p:guide pos="360"/>
        <p:guide pos="2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98FCC-4E57-444A-8025-5D1BEEEA65D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79228-F30E-5842-ACF2-CC0C7AC04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79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79228-F30E-5842-ACF2-CC0C7AC047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19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032F-C116-364B-8879-D9FDB3A0350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A864-7A83-AF4E-8A46-B18F105E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1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032F-C116-364B-8879-D9FDB3A0350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A864-7A83-AF4E-8A46-B18F105E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34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032F-C116-364B-8879-D9FDB3A0350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A864-7A83-AF4E-8A46-B18F105E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5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032F-C116-364B-8879-D9FDB3A0350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A864-7A83-AF4E-8A46-B18F105E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5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032F-C116-364B-8879-D9FDB3A0350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A864-7A83-AF4E-8A46-B18F105E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13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032F-C116-364B-8879-D9FDB3A0350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A864-7A83-AF4E-8A46-B18F105E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57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032F-C116-364B-8879-D9FDB3A0350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A864-7A83-AF4E-8A46-B18F105E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032F-C116-364B-8879-D9FDB3A0350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A864-7A83-AF4E-8A46-B18F105E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7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032F-C116-364B-8879-D9FDB3A0350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A864-7A83-AF4E-8A46-B18F105E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06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032F-C116-364B-8879-D9FDB3A0350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A864-7A83-AF4E-8A46-B18F105E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4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032F-C116-364B-8879-D9FDB3A0350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A864-7A83-AF4E-8A46-B18F105E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2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1E0C68-D7E4-C31D-C306-6F0F1D545C0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AF032F-C116-364B-8879-D9FDB3A0350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59A864-7A83-AF4E-8A46-B18F105EA9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172098-151E-4AEE-558C-DF243A3FD889}"/>
              </a:ext>
            </a:extLst>
          </p:cNvPr>
          <p:cNvSpPr/>
          <p:nvPr userDrawn="1"/>
        </p:nvSpPr>
        <p:spPr>
          <a:xfrm>
            <a:off x="0" y="-116523"/>
            <a:ext cx="9144000" cy="1595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8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AFE0C5D-2151-3C85-D38B-35BE299F9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469" y="2103637"/>
            <a:ext cx="8549062" cy="630504"/>
          </a:xfrm>
        </p:spPr>
        <p:txBody>
          <a:bodyPr>
            <a:noAutofit/>
          </a:bodyPr>
          <a:lstStyle/>
          <a:p>
            <a:pPr algn="l">
              <a:lnSpc>
                <a:spcPts val="1200"/>
              </a:lnSpc>
              <a:spcBef>
                <a:spcPts val="338"/>
              </a:spcBef>
            </a:pPr>
            <a:r>
              <a:rPr lang="en-US" sz="1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Wellbeing Retainer provides a comprehensive communication strategy designed to support your employees throughout the year. This retainer focuses on delivering consistent, high-quality benefits communication across all channels, emphasizing the five pillars of wellness—physical, mental, financial, social, and career.</a:t>
            </a:r>
          </a:p>
          <a:p>
            <a:pPr algn="l"/>
            <a:endParaRPr lang="en-US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0623D7-1A49-24C2-6A06-A7E4BE51E00E}"/>
              </a:ext>
            </a:extLst>
          </p:cNvPr>
          <p:cNvSpPr/>
          <p:nvPr/>
        </p:nvSpPr>
        <p:spPr>
          <a:xfrm>
            <a:off x="0" y="774771"/>
            <a:ext cx="9144000" cy="11024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02EF4E-7E9A-18D5-FE2B-DF5B46B38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671" y="527111"/>
            <a:ext cx="8389860" cy="1214264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WELLBEING RETAINER:</a:t>
            </a:r>
            <a:b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dirty="0">
                <a:solidFill>
                  <a:srgbClr val="EA3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YEAR-ROUND COMMUNICATIONS MADE SIMPLE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BF3342-D474-7B4A-5C94-F25887C5BF55}"/>
              </a:ext>
            </a:extLst>
          </p:cNvPr>
          <p:cNvSpPr txBox="1"/>
          <p:nvPr/>
        </p:nvSpPr>
        <p:spPr>
          <a:xfrm>
            <a:off x="297469" y="2766360"/>
            <a:ext cx="41519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25"/>
              </a:spcAft>
            </a:pPr>
            <a:r>
              <a:rPr lang="en-US" sz="1200" b="1" dirty="0">
                <a:solidFill>
                  <a:srgbClr val="3661A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WHY THIS RETAINER IS A FIT FOR YOU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AF40DF2-07E0-8600-D137-2C2B02B133F3}"/>
              </a:ext>
            </a:extLst>
          </p:cNvPr>
          <p:cNvSpPr txBox="1">
            <a:spLocks/>
          </p:cNvSpPr>
          <p:nvPr/>
        </p:nvSpPr>
        <p:spPr>
          <a:xfrm>
            <a:off x="293116" y="3079234"/>
            <a:ext cx="3387485" cy="2051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200"/>
              </a:lnSpc>
              <a:spcBef>
                <a:spcPts val="338"/>
              </a:spcBef>
            </a:pPr>
            <a:r>
              <a:rPr lang="en-US" sz="1100" b="0" i="0" dirty="0">
                <a:solidFill>
                  <a:srgbClr val="222222"/>
                </a:solidFill>
                <a:effectLst/>
              </a:rPr>
              <a:t>This retainer is perfect for organizations committed to fostering employee well-being beyond Open Enrollment - with unlimited deliverables and ongoing updates, this package ensures your employees stay informed, engaged, and supported every step of the way. </a:t>
            </a:r>
          </a:p>
          <a:p>
            <a:pPr algn="l">
              <a:lnSpc>
                <a:spcPts val="1200"/>
              </a:lnSpc>
              <a:spcBef>
                <a:spcPts val="338"/>
              </a:spcBef>
            </a:pPr>
            <a:r>
              <a:rPr lang="en-US" sz="1100" b="0" i="0" dirty="0">
                <a:solidFill>
                  <a:srgbClr val="222222"/>
                </a:solidFill>
                <a:effectLst/>
              </a:rPr>
              <a:t>By combining strategy with unlimited flexibility, this package helps you build a healthier, more informed workforce. Whether it’s creating tailored wellness campaigns, sharing critical benefits updates, or providing engaging educational content, The Wellbeing Retainer offers everything you need to maintain meaningful communication year-round. </a:t>
            </a:r>
            <a:endParaRPr lang="en-US" sz="1100" dirty="0">
              <a:cs typeface="Arial" panose="020B0604020202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675C949-E107-0868-A38F-9EC6CC4D0D24}"/>
              </a:ext>
            </a:extLst>
          </p:cNvPr>
          <p:cNvSpPr txBox="1">
            <a:spLocks/>
          </p:cNvSpPr>
          <p:nvPr/>
        </p:nvSpPr>
        <p:spPr>
          <a:xfrm>
            <a:off x="293116" y="5592882"/>
            <a:ext cx="3313209" cy="638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200"/>
              </a:lnSpc>
              <a:spcBef>
                <a:spcPts val="338"/>
              </a:spcBef>
            </a:pPr>
            <a:r>
              <a:rPr lang="en-US" sz="1000" dirty="0">
                <a:effectLst/>
                <a:latin typeface="Helvetica" pitchFamily="2" charset="0"/>
              </a:rPr>
              <a:t>Learn how The Wellbeing Retainer delivers comprehensive benefits communication with </a:t>
            </a:r>
            <a:br>
              <a:rPr lang="en-US" sz="1000" dirty="0">
                <a:effectLst/>
                <a:latin typeface="Helvetica" pitchFamily="2" charset="0"/>
              </a:rPr>
            </a:br>
            <a:r>
              <a:rPr lang="en-US" sz="1000" dirty="0">
                <a:effectLst/>
                <a:latin typeface="Helvetica" pitchFamily="2" charset="0"/>
              </a:rPr>
              <a:t>a focus on the five pillars of wellness.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D855B45-0051-B28D-EBE0-D0E8D3393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69" y="2970"/>
            <a:ext cx="1656672" cy="68721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081D2F1-8E16-8BCC-1CF1-19E892A166D6}"/>
              </a:ext>
            </a:extLst>
          </p:cNvPr>
          <p:cNvSpPr txBox="1"/>
          <p:nvPr/>
        </p:nvSpPr>
        <p:spPr>
          <a:xfrm>
            <a:off x="293116" y="5283624"/>
            <a:ext cx="30978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25"/>
              </a:spcAft>
            </a:pPr>
            <a:r>
              <a:rPr lang="en-US" sz="1200" b="1" dirty="0">
                <a:solidFill>
                  <a:srgbClr val="EA3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WELLBEING YEAR-ROUND</a:t>
            </a:r>
            <a:endParaRPr lang="en-US" sz="1200" b="1" dirty="0">
              <a:solidFill>
                <a:srgbClr val="EA3C9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44305FB8-6619-8525-3FFC-25013C7BD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61" y="6002366"/>
            <a:ext cx="2819400" cy="8382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DB48B4BE-5374-8586-9867-2AF47DBEEE73}"/>
              </a:ext>
            </a:extLst>
          </p:cNvPr>
          <p:cNvSpPr txBox="1"/>
          <p:nvPr/>
        </p:nvSpPr>
        <p:spPr>
          <a:xfrm>
            <a:off x="623362" y="6229105"/>
            <a:ext cx="173736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b="1" dirty="0">
                <a:solidFill>
                  <a:schemeClr val="bg1"/>
                </a:solidFill>
              </a:rPr>
              <a:t>Learn More About</a:t>
            </a:r>
          </a:p>
          <a:p>
            <a:pPr algn="ctr"/>
            <a:r>
              <a:rPr lang="en-US" sz="950" b="1" dirty="0">
                <a:solidFill>
                  <a:schemeClr val="bg1"/>
                </a:solidFill>
              </a:rPr>
              <a:t>The Wellbeing Retainer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2F0866-30EF-5E4C-9333-3101F2DF65A1}"/>
              </a:ext>
            </a:extLst>
          </p:cNvPr>
          <p:cNvSpPr txBox="1"/>
          <p:nvPr/>
        </p:nvSpPr>
        <p:spPr>
          <a:xfrm>
            <a:off x="3868652" y="2767536"/>
            <a:ext cx="2676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rgbClr val="3662AD"/>
                </a:solidFill>
                <a:latin typeface="Montserrat" pitchFamily="2" charset="77"/>
              </a:rPr>
              <a:t>WHAT’S INCLUDED ($50k)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45FFDA4-5071-D916-CF24-647C7A4ABB41}"/>
              </a:ext>
            </a:extLst>
          </p:cNvPr>
          <p:cNvGrpSpPr/>
          <p:nvPr/>
        </p:nvGrpSpPr>
        <p:grpSpPr>
          <a:xfrm>
            <a:off x="3611574" y="3147892"/>
            <a:ext cx="3097834" cy="838200"/>
            <a:chOff x="3604884" y="3340223"/>
            <a:chExt cx="3097834" cy="8382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1097835-6ADF-0E4D-F8FD-61B1D31BE3C6}"/>
                </a:ext>
              </a:extLst>
            </p:cNvPr>
            <p:cNvGrpSpPr/>
            <p:nvPr/>
          </p:nvGrpSpPr>
          <p:grpSpPr>
            <a:xfrm>
              <a:off x="3604884" y="3340223"/>
              <a:ext cx="3097834" cy="838200"/>
              <a:chOff x="3604884" y="3131928"/>
              <a:chExt cx="3097834" cy="83820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D4676D33-B936-6865-1837-3CB16FD8D1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4884" y="3131928"/>
                <a:ext cx="3097834" cy="838200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1979DAF-22DB-97AE-2242-2B3C9AA3F438}"/>
                  </a:ext>
                </a:extLst>
              </p:cNvPr>
              <p:cNvSpPr txBox="1"/>
              <p:nvPr/>
            </p:nvSpPr>
            <p:spPr>
              <a:xfrm>
                <a:off x="4468662" y="3367757"/>
                <a:ext cx="2126299" cy="392415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r>
                  <a:rPr lang="en-US" sz="1050" b="1" dirty="0"/>
                  <a:t>Guide</a:t>
                </a:r>
                <a:endParaRPr lang="en-US" sz="900" b="1" dirty="0"/>
              </a:p>
              <a:p>
                <a:r>
                  <a:rPr lang="en-US" sz="900" i="1" dirty="0"/>
                  <a:t>(Custom Covers &amp; Writing Support)</a:t>
                </a: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116154F-47FC-DC9B-9CB4-11F89F44A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74343" y="3690649"/>
              <a:ext cx="406400" cy="165100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87525B6F-C5F9-E923-75C1-3CEAAB9E9B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760" y="3137282"/>
            <a:ext cx="3097834" cy="838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4932871-47CD-C50E-3F44-BE2C886DA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1574" y="3583934"/>
            <a:ext cx="3097834" cy="838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330F636-8123-913A-E531-00AD9A8719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644" y="3583934"/>
            <a:ext cx="3097834" cy="838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1169EB4-9B88-B435-D8FA-F691CE1F1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0451" y="4029259"/>
            <a:ext cx="3097834" cy="838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6815371-F562-A857-B912-4F70F29F2C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3521" y="4029259"/>
            <a:ext cx="3097834" cy="838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BC5F12F-240E-461F-A043-83DD198686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1574" y="4488395"/>
            <a:ext cx="3097834" cy="838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A86C5EA-F4BB-81D2-1617-1692BA0B40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644" y="4488395"/>
            <a:ext cx="3097834" cy="838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ED2AF17-7C58-4089-8A2F-C0BC8D1594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0451" y="4933720"/>
            <a:ext cx="3097834" cy="838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ED3F95B-BC48-8D84-29F8-01CB8D289E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3521" y="4933720"/>
            <a:ext cx="3097834" cy="838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EC219E1-5902-F38D-4019-2012645F71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7963" y="3889101"/>
            <a:ext cx="317500" cy="2921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E6E6B5E-282B-6BB6-0EA3-B1806DA01947}"/>
              </a:ext>
            </a:extLst>
          </p:cNvPr>
          <p:cNvSpPr txBox="1"/>
          <p:nvPr/>
        </p:nvSpPr>
        <p:spPr>
          <a:xfrm>
            <a:off x="4387433" y="3890766"/>
            <a:ext cx="1737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Hosted Flipbook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46063ED-D6A4-B7F8-9F2A-115D6D363D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0851" y="4328714"/>
            <a:ext cx="317500" cy="2794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8532FF9-E7DA-1E93-9859-52CF95716158}"/>
              </a:ext>
            </a:extLst>
          </p:cNvPr>
          <p:cNvSpPr txBox="1"/>
          <p:nvPr/>
        </p:nvSpPr>
        <p:spPr>
          <a:xfrm>
            <a:off x="4364837" y="4290395"/>
            <a:ext cx="206693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Landing Page(s) or Microsite</a:t>
            </a:r>
          </a:p>
          <a:p>
            <a:r>
              <a:rPr lang="en-US" sz="900" i="1" dirty="0"/>
              <a:t>(Versions Included)</a:t>
            </a:r>
            <a:endParaRPr lang="en-US" sz="900" b="1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F0CFD4B-28BF-4103-0082-814BD3308F7E}"/>
              </a:ext>
            </a:extLst>
          </p:cNvPr>
          <p:cNvSpPr txBox="1"/>
          <p:nvPr/>
        </p:nvSpPr>
        <p:spPr>
          <a:xfrm>
            <a:off x="4366411" y="4789958"/>
            <a:ext cx="1737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Unlimited Print Pieces</a:t>
            </a:r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568596AD-3388-401D-84E5-0EB75D9FB0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7337" y="4776043"/>
            <a:ext cx="317500" cy="2794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B2165F0-144F-FA41-B61B-2667ADF7541E}"/>
              </a:ext>
            </a:extLst>
          </p:cNvPr>
          <p:cNvSpPr txBox="1"/>
          <p:nvPr/>
        </p:nvSpPr>
        <p:spPr>
          <a:xfrm>
            <a:off x="4475352" y="5170285"/>
            <a:ext cx="2126299" cy="3847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1" dirty="0"/>
              <a:t>Webinar(s)</a:t>
            </a:r>
            <a:endParaRPr lang="en-US" sz="900" b="1" dirty="0"/>
          </a:p>
          <a:p>
            <a:r>
              <a:rPr lang="en-US" sz="900" i="1" dirty="0"/>
              <a:t>(Versions included)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34D4DA7-D15E-C629-6DD4-01C8E1A972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51951" y="5204612"/>
            <a:ext cx="292100" cy="304800"/>
          </a:xfrm>
          <a:prstGeom prst="rect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D89BFFAD-1541-1C59-8EDB-B128B18C0363}"/>
              </a:ext>
            </a:extLst>
          </p:cNvPr>
          <p:cNvSpPr txBox="1"/>
          <p:nvPr/>
        </p:nvSpPr>
        <p:spPr>
          <a:xfrm>
            <a:off x="7038110" y="3429000"/>
            <a:ext cx="1737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Access to Video Library</a:t>
            </a:r>
          </a:p>
        </p:txBody>
      </p:sp>
      <p:pic>
        <p:nvPicPr>
          <p:cNvPr id="149" name="Picture 148">
            <a:extLst>
              <a:ext uri="{FF2B5EF4-FFF2-40B4-BE49-F238E27FC236}">
                <a16:creationId xmlns:a16="http://schemas.microsoft.com/office/drawing/2014/main" id="{30C23BC5-98B0-08AB-20A3-81BBB2D01D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82885" y="3419258"/>
            <a:ext cx="330200" cy="292100"/>
          </a:xfrm>
          <a:prstGeom prst="rect">
            <a:avLst/>
          </a:prstGeom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68D9DE21-3DD7-4F27-ADB4-B9B966FC1AF5}"/>
              </a:ext>
            </a:extLst>
          </p:cNvPr>
          <p:cNvSpPr txBox="1"/>
          <p:nvPr/>
        </p:nvSpPr>
        <p:spPr>
          <a:xfrm>
            <a:off x="7028345" y="3787816"/>
            <a:ext cx="2006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Annual Wellbeing</a:t>
            </a:r>
            <a:br>
              <a:rPr lang="en-US" sz="1000" b="1" dirty="0"/>
            </a:br>
            <a:r>
              <a:rPr lang="en-US" sz="1000" b="1" dirty="0"/>
              <a:t>Communications Strategy</a:t>
            </a:r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5319C366-EA8E-9FE8-9F75-1CB97609C5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74871" y="3835285"/>
            <a:ext cx="317500" cy="292100"/>
          </a:xfrm>
          <a:prstGeom prst="rect">
            <a:avLst/>
          </a:prstGeom>
        </p:spPr>
      </p:pic>
      <p:sp>
        <p:nvSpPr>
          <p:cNvPr id="131" name="TextBox 130">
            <a:extLst>
              <a:ext uri="{FF2B5EF4-FFF2-40B4-BE49-F238E27FC236}">
                <a16:creationId xmlns:a16="http://schemas.microsoft.com/office/drawing/2014/main" id="{2EB70CE0-D239-91B4-47A8-69D37B8A0751}"/>
              </a:ext>
            </a:extLst>
          </p:cNvPr>
          <p:cNvSpPr txBox="1"/>
          <p:nvPr/>
        </p:nvSpPr>
        <p:spPr>
          <a:xfrm>
            <a:off x="7038110" y="4332607"/>
            <a:ext cx="1737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Writing Services</a:t>
            </a:r>
          </a:p>
        </p:txBody>
      </p:sp>
      <p:pic>
        <p:nvPicPr>
          <p:cNvPr id="143" name="Picture 142">
            <a:extLst>
              <a:ext uri="{FF2B5EF4-FFF2-40B4-BE49-F238E27FC236}">
                <a16:creationId xmlns:a16="http://schemas.microsoft.com/office/drawing/2014/main" id="{87613A1D-A7A2-ACF5-B8A4-9F11700B10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57082" y="4301777"/>
            <a:ext cx="304800" cy="304800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id="{4E82F32F-A6A5-AC89-E6AC-F268AD15D22C}"/>
              </a:ext>
            </a:extLst>
          </p:cNvPr>
          <p:cNvSpPr txBox="1"/>
          <p:nvPr/>
        </p:nvSpPr>
        <p:spPr>
          <a:xfrm>
            <a:off x="7020529" y="4708519"/>
            <a:ext cx="1737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/>
              <a:t>“Benefit News”</a:t>
            </a:r>
            <a:endParaRPr lang="en-US" sz="1000" i="1" dirty="0"/>
          </a:p>
          <a:p>
            <a:r>
              <a:rPr lang="en-US" sz="1000" b="1" dirty="0"/>
              <a:t>Monthly Newsletters</a:t>
            </a:r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CACAF997-080E-DC6D-5791-268D91340DF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57082" y="4755827"/>
            <a:ext cx="304800" cy="2921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AA2AEBE-9045-24A1-A045-3DE4C9C55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557" y="5392856"/>
            <a:ext cx="3097834" cy="8382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BD754AC-5E89-A89A-287F-E8CEA4F6A8BB}"/>
              </a:ext>
            </a:extLst>
          </p:cNvPr>
          <p:cNvSpPr txBox="1"/>
          <p:nvPr/>
        </p:nvSpPr>
        <p:spPr>
          <a:xfrm>
            <a:off x="4475352" y="5694419"/>
            <a:ext cx="21262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1" dirty="0"/>
              <a:t>Custom Animated Videos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FBA85DF-6728-EDDB-1177-2847CAC8DFA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47337" y="5645301"/>
            <a:ext cx="317500" cy="330200"/>
          </a:xfrm>
          <a:prstGeom prst="rect">
            <a:avLst/>
          </a:prstGeom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id="{2E970F85-87EA-B990-197D-F63BE2ABF6DE}"/>
              </a:ext>
            </a:extLst>
          </p:cNvPr>
          <p:cNvSpPr txBox="1"/>
          <p:nvPr/>
        </p:nvSpPr>
        <p:spPr>
          <a:xfrm>
            <a:off x="7013085" y="5192801"/>
            <a:ext cx="208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Consultant Lead with </a:t>
            </a:r>
            <a:br>
              <a:rPr lang="en-US" sz="1000" b="1" dirty="0"/>
            </a:br>
            <a:r>
              <a:rPr lang="en-US" sz="1000" b="1" dirty="0"/>
              <a:t>PM Support</a:t>
            </a:r>
          </a:p>
        </p:txBody>
      </p:sp>
      <p:pic>
        <p:nvPicPr>
          <p:cNvPr id="145" name="Picture 144">
            <a:extLst>
              <a:ext uri="{FF2B5EF4-FFF2-40B4-BE49-F238E27FC236}">
                <a16:creationId xmlns:a16="http://schemas.microsoft.com/office/drawing/2014/main" id="{2E8CD656-BDE5-F894-0AB0-434CC91A174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64182" y="519362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4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2524</TotalTime>
  <Words>249</Words>
  <Application>Microsoft Office PowerPoint</Application>
  <PresentationFormat>On-screen Show (4:3)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Helvetica</vt:lpstr>
      <vt:lpstr>Montserrat</vt:lpstr>
      <vt:lpstr>Office Theme</vt:lpstr>
      <vt:lpstr>THE WELLBEING RETAINER: YEAR-ROUND COMMUNICATIONS MADE SIMPLE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Kendall  Stites</dc:creator>
  <cp:lastModifiedBy>Nikki Sadia</cp:lastModifiedBy>
  <cp:revision>20</cp:revision>
  <dcterms:created xsi:type="dcterms:W3CDTF">2024-11-21T16:36:59Z</dcterms:created>
  <dcterms:modified xsi:type="dcterms:W3CDTF">2024-11-27T18:48:00Z</dcterms:modified>
</cp:coreProperties>
</file>