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72" userDrawn="1">
          <p15:clr>
            <a:srgbClr val="A4A3A4"/>
          </p15:clr>
        </p15:guide>
        <p15:guide id="2" pos="5400" userDrawn="1">
          <p15:clr>
            <a:srgbClr val="A4A3A4"/>
          </p15:clr>
        </p15:guide>
        <p15:guide id="3" pos="3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62AD"/>
    <a:srgbClr val="EA3C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09"/>
    <p:restoredTop sz="94694"/>
  </p:normalViewPr>
  <p:slideViewPr>
    <p:cSldViewPr snapToGrid="0" showGuides="1">
      <p:cViewPr>
        <p:scale>
          <a:sx n="125" d="100"/>
          <a:sy n="125" d="100"/>
        </p:scale>
        <p:origin x="1464" y="-798"/>
      </p:cViewPr>
      <p:guideLst>
        <p:guide orient="horz" pos="3072"/>
        <p:guide pos="5400"/>
        <p:guide pos="3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F98C67-9C75-334D-AA6B-6DA3C5843A9D}" type="datetimeFigureOut">
              <a:rPr lang="en-US" smtClean="0"/>
              <a:t>11/29/2024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B0D2AB-3646-854A-A2B6-C0D3839464DB}" type="slidenum">
              <a:rPr lang="en-US" smtClean="0"/>
              <a:t>‹#›</a:t>
            </a:fld>
            <a:endParaRPr lang="en-US"/>
          </a:p>
        </p:txBody>
      </p:sp>
    </p:spTree>
    <p:extLst>
      <p:ext uri="{BB962C8B-B14F-4D97-AF65-F5344CB8AC3E}">
        <p14:creationId xmlns:p14="http://schemas.microsoft.com/office/powerpoint/2010/main" val="1735209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B0D2AB-3646-854A-A2B6-C0D3839464DB}" type="slidenum">
              <a:rPr lang="en-US" smtClean="0"/>
              <a:t>1</a:t>
            </a:fld>
            <a:endParaRPr lang="en-US"/>
          </a:p>
        </p:txBody>
      </p:sp>
    </p:spTree>
    <p:extLst>
      <p:ext uri="{BB962C8B-B14F-4D97-AF65-F5344CB8AC3E}">
        <p14:creationId xmlns:p14="http://schemas.microsoft.com/office/powerpoint/2010/main" val="2983773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AAF032F-C116-364B-8879-D9FDB3A03509}" type="datetimeFigureOut">
              <a:rPr lang="en-US" smtClean="0"/>
              <a:t>11/29/2024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59A864-7A83-AF4E-8A46-B18F105EA9E1}" type="slidenum">
              <a:rPr lang="en-US" smtClean="0"/>
              <a:t>‹#›</a:t>
            </a:fld>
            <a:endParaRPr lang="en-US"/>
          </a:p>
        </p:txBody>
      </p:sp>
    </p:spTree>
    <p:extLst>
      <p:ext uri="{BB962C8B-B14F-4D97-AF65-F5344CB8AC3E}">
        <p14:creationId xmlns:p14="http://schemas.microsoft.com/office/powerpoint/2010/main" val="28848191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AF032F-C116-364B-8879-D9FDB3A03509}" type="datetimeFigureOut">
              <a:rPr lang="en-US" smtClean="0"/>
              <a:t>11/29/2024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59A864-7A83-AF4E-8A46-B18F105EA9E1}" type="slidenum">
              <a:rPr lang="en-US" smtClean="0"/>
              <a:t>‹#›</a:t>
            </a:fld>
            <a:endParaRPr lang="en-US"/>
          </a:p>
        </p:txBody>
      </p:sp>
    </p:spTree>
    <p:extLst>
      <p:ext uri="{BB962C8B-B14F-4D97-AF65-F5344CB8AC3E}">
        <p14:creationId xmlns:p14="http://schemas.microsoft.com/office/powerpoint/2010/main" val="3037634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AF032F-C116-364B-8879-D9FDB3A03509}" type="datetimeFigureOut">
              <a:rPr lang="en-US" smtClean="0"/>
              <a:t>11/29/2024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59A864-7A83-AF4E-8A46-B18F105EA9E1}" type="slidenum">
              <a:rPr lang="en-US" smtClean="0"/>
              <a:t>‹#›</a:t>
            </a:fld>
            <a:endParaRPr lang="en-US"/>
          </a:p>
        </p:txBody>
      </p:sp>
    </p:spTree>
    <p:extLst>
      <p:ext uri="{BB962C8B-B14F-4D97-AF65-F5344CB8AC3E}">
        <p14:creationId xmlns:p14="http://schemas.microsoft.com/office/powerpoint/2010/main" val="442251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AF032F-C116-364B-8879-D9FDB3A03509}" type="datetimeFigureOut">
              <a:rPr lang="en-US" smtClean="0"/>
              <a:t>11/29/2024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59A864-7A83-AF4E-8A46-B18F105EA9E1}" type="slidenum">
              <a:rPr lang="en-US" smtClean="0"/>
              <a:t>‹#›</a:t>
            </a:fld>
            <a:endParaRPr lang="en-US"/>
          </a:p>
        </p:txBody>
      </p:sp>
    </p:spTree>
    <p:extLst>
      <p:ext uri="{BB962C8B-B14F-4D97-AF65-F5344CB8AC3E}">
        <p14:creationId xmlns:p14="http://schemas.microsoft.com/office/powerpoint/2010/main" val="2639058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AF032F-C116-364B-8879-D9FDB3A03509}" type="datetimeFigureOut">
              <a:rPr lang="en-US" smtClean="0"/>
              <a:t>11/29/2024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59A864-7A83-AF4E-8A46-B18F105EA9E1}" type="slidenum">
              <a:rPr lang="en-US" smtClean="0"/>
              <a:t>‹#›</a:t>
            </a:fld>
            <a:endParaRPr lang="en-US"/>
          </a:p>
        </p:txBody>
      </p:sp>
    </p:spTree>
    <p:extLst>
      <p:ext uri="{BB962C8B-B14F-4D97-AF65-F5344CB8AC3E}">
        <p14:creationId xmlns:p14="http://schemas.microsoft.com/office/powerpoint/2010/main" val="651013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AAF032F-C116-364B-8879-D9FDB3A03509}" type="datetimeFigureOut">
              <a:rPr lang="en-US" smtClean="0"/>
              <a:t>11/29/2024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59A864-7A83-AF4E-8A46-B18F105EA9E1}" type="slidenum">
              <a:rPr lang="en-US" smtClean="0"/>
              <a:t>‹#›</a:t>
            </a:fld>
            <a:endParaRPr lang="en-US"/>
          </a:p>
        </p:txBody>
      </p:sp>
    </p:spTree>
    <p:extLst>
      <p:ext uri="{BB962C8B-B14F-4D97-AF65-F5344CB8AC3E}">
        <p14:creationId xmlns:p14="http://schemas.microsoft.com/office/powerpoint/2010/main" val="1501857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AF032F-C116-364B-8879-D9FDB3A03509}" type="datetimeFigureOut">
              <a:rPr lang="en-US" smtClean="0"/>
              <a:t>11/29/2024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59A864-7A83-AF4E-8A46-B18F105EA9E1}" type="slidenum">
              <a:rPr lang="en-US" smtClean="0"/>
              <a:t>‹#›</a:t>
            </a:fld>
            <a:endParaRPr lang="en-US"/>
          </a:p>
        </p:txBody>
      </p:sp>
    </p:spTree>
    <p:extLst>
      <p:ext uri="{BB962C8B-B14F-4D97-AF65-F5344CB8AC3E}">
        <p14:creationId xmlns:p14="http://schemas.microsoft.com/office/powerpoint/2010/main" val="2667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AAF032F-C116-364B-8879-D9FDB3A03509}" type="datetimeFigureOut">
              <a:rPr lang="en-US" smtClean="0"/>
              <a:t>11/29/2024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59A864-7A83-AF4E-8A46-B18F105EA9E1}" type="slidenum">
              <a:rPr lang="en-US" smtClean="0"/>
              <a:t>‹#›</a:t>
            </a:fld>
            <a:endParaRPr lang="en-US"/>
          </a:p>
        </p:txBody>
      </p:sp>
    </p:spTree>
    <p:extLst>
      <p:ext uri="{BB962C8B-B14F-4D97-AF65-F5344CB8AC3E}">
        <p14:creationId xmlns:p14="http://schemas.microsoft.com/office/powerpoint/2010/main" val="4227273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AF032F-C116-364B-8879-D9FDB3A03509}" type="datetimeFigureOut">
              <a:rPr lang="en-US" smtClean="0"/>
              <a:t>11/29/2024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59A864-7A83-AF4E-8A46-B18F105EA9E1}" type="slidenum">
              <a:rPr lang="en-US" smtClean="0"/>
              <a:t>‹#›</a:t>
            </a:fld>
            <a:endParaRPr lang="en-US"/>
          </a:p>
        </p:txBody>
      </p:sp>
    </p:spTree>
    <p:extLst>
      <p:ext uri="{BB962C8B-B14F-4D97-AF65-F5344CB8AC3E}">
        <p14:creationId xmlns:p14="http://schemas.microsoft.com/office/powerpoint/2010/main" val="1122806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AF032F-C116-364B-8879-D9FDB3A03509}" type="datetimeFigureOut">
              <a:rPr lang="en-US" smtClean="0"/>
              <a:t>11/29/2024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59A864-7A83-AF4E-8A46-B18F105EA9E1}" type="slidenum">
              <a:rPr lang="en-US" smtClean="0"/>
              <a:t>‹#›</a:t>
            </a:fld>
            <a:endParaRPr lang="en-US"/>
          </a:p>
        </p:txBody>
      </p:sp>
    </p:spTree>
    <p:extLst>
      <p:ext uri="{BB962C8B-B14F-4D97-AF65-F5344CB8AC3E}">
        <p14:creationId xmlns:p14="http://schemas.microsoft.com/office/powerpoint/2010/main" val="3758949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AF032F-C116-364B-8879-D9FDB3A03509}" type="datetimeFigureOut">
              <a:rPr lang="en-US" smtClean="0"/>
              <a:t>11/29/2024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59A864-7A83-AF4E-8A46-B18F105EA9E1}" type="slidenum">
              <a:rPr lang="en-US" smtClean="0"/>
              <a:t>‹#›</a:t>
            </a:fld>
            <a:endParaRPr lang="en-US"/>
          </a:p>
        </p:txBody>
      </p:sp>
    </p:spTree>
    <p:extLst>
      <p:ext uri="{BB962C8B-B14F-4D97-AF65-F5344CB8AC3E}">
        <p14:creationId xmlns:p14="http://schemas.microsoft.com/office/powerpoint/2010/main" val="3019721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01E0C68-D7E4-C31D-C306-6F0F1D545C09}"/>
              </a:ext>
            </a:extLst>
          </p:cNvPr>
          <p:cNvPicPr>
            <a:picLocks noChangeAspect="1"/>
          </p:cNvPicPr>
          <p:nvPr userDrawn="1"/>
        </p:nvPicPr>
        <p:blipFill>
          <a:blip r:embed="rId13"/>
          <a:srcRect/>
          <a:stretch/>
        </p:blipFill>
        <p:spPr>
          <a:xfrm>
            <a:off x="0" y="0"/>
            <a:ext cx="9144000" cy="6858000"/>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AAF032F-C116-364B-8879-D9FDB3A03509}" type="datetimeFigureOut">
              <a:rPr lang="en-US" smtClean="0"/>
              <a:t>11/29/2024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859A864-7A83-AF4E-8A46-B18F105EA9E1}" type="slidenum">
              <a:rPr lang="en-US" smtClean="0"/>
              <a:t>‹#›</a:t>
            </a:fld>
            <a:endParaRPr lang="en-US"/>
          </a:p>
        </p:txBody>
      </p:sp>
      <p:sp>
        <p:nvSpPr>
          <p:cNvPr id="8" name="Rectangle 7">
            <a:extLst>
              <a:ext uri="{FF2B5EF4-FFF2-40B4-BE49-F238E27FC236}">
                <a16:creationId xmlns:a16="http://schemas.microsoft.com/office/drawing/2014/main" id="{1A172098-151E-4AEE-558C-DF243A3FD889}"/>
              </a:ext>
            </a:extLst>
          </p:cNvPr>
          <p:cNvSpPr/>
          <p:nvPr userDrawn="1"/>
        </p:nvSpPr>
        <p:spPr>
          <a:xfrm>
            <a:off x="0" y="-116523"/>
            <a:ext cx="9144000" cy="15951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43866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AFE0C5D-2151-3C85-D38B-35BE299F9A34}"/>
              </a:ext>
            </a:extLst>
          </p:cNvPr>
          <p:cNvSpPr>
            <a:spLocks noGrp="1"/>
          </p:cNvSpPr>
          <p:nvPr>
            <p:ph type="subTitle" idx="1"/>
          </p:nvPr>
        </p:nvSpPr>
        <p:spPr>
          <a:xfrm>
            <a:off x="456671" y="2319482"/>
            <a:ext cx="8230659" cy="833332"/>
          </a:xfrm>
        </p:spPr>
        <p:txBody>
          <a:bodyPr>
            <a:normAutofit/>
          </a:bodyPr>
          <a:lstStyle/>
          <a:p>
            <a:pPr algn="l">
              <a:lnSpc>
                <a:spcPct val="100000"/>
              </a:lnSpc>
              <a:spcBef>
                <a:spcPts val="300"/>
              </a:spcBef>
            </a:pPr>
            <a:r>
              <a:rPr lang="en-US" sz="1100" dirty="0">
                <a:solidFill>
                  <a:srgbClr val="221E1F"/>
                </a:solidFill>
                <a:effectLst/>
                <a:latin typeface="Montserrat Light" pitchFamily="2" charset="77"/>
              </a:rPr>
              <a:t>The Enhanced Retainer is a multi-channel solution designed to deliver benefits messaging through a combination of print, web, and video. This retainer ensures that your communication is clear, engaging, and accessible across all employee touchpoints. Whether you’re addressing complex plan details or diverse demographics, this package helps you deliver consistent and effective communication, leaving no employee behind. </a:t>
            </a:r>
          </a:p>
          <a:p>
            <a:pPr algn="l"/>
            <a:endParaRPr lang="en-US" sz="900" b="0" dirty="0"/>
          </a:p>
        </p:txBody>
      </p:sp>
      <p:sp>
        <p:nvSpPr>
          <p:cNvPr id="4" name="Rectangle 3">
            <a:extLst>
              <a:ext uri="{FF2B5EF4-FFF2-40B4-BE49-F238E27FC236}">
                <a16:creationId xmlns:a16="http://schemas.microsoft.com/office/drawing/2014/main" id="{5A0623D7-1A49-24C2-6A06-A7E4BE51E00E}"/>
              </a:ext>
            </a:extLst>
          </p:cNvPr>
          <p:cNvSpPr/>
          <p:nvPr/>
        </p:nvSpPr>
        <p:spPr>
          <a:xfrm>
            <a:off x="0" y="774771"/>
            <a:ext cx="9144000" cy="1290458"/>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Subtitle 2">
            <a:extLst>
              <a:ext uri="{FF2B5EF4-FFF2-40B4-BE49-F238E27FC236}">
                <a16:creationId xmlns:a16="http://schemas.microsoft.com/office/drawing/2014/main" id="{D205DF2F-826F-153B-317E-CE687F6107A0}"/>
              </a:ext>
            </a:extLst>
          </p:cNvPr>
          <p:cNvSpPr txBox="1">
            <a:spLocks/>
          </p:cNvSpPr>
          <p:nvPr/>
        </p:nvSpPr>
        <p:spPr>
          <a:xfrm>
            <a:off x="453006" y="5237216"/>
            <a:ext cx="3926984" cy="989616"/>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1" kern="1200">
                <a:solidFill>
                  <a:srgbClr val="3662AD"/>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254"/>
              </a:spcBef>
            </a:pPr>
            <a:r>
              <a:rPr lang="en-US" sz="1200" dirty="0">
                <a:solidFill>
                  <a:srgbClr val="EA3C91"/>
                </a:solidFill>
                <a:latin typeface="Montserrat" pitchFamily="2" charset="77"/>
              </a:rPr>
              <a:t>READY TO ENGAGE YOUR EMPLOYEES?</a:t>
            </a:r>
          </a:p>
          <a:p>
            <a:pPr algn="l">
              <a:lnSpc>
                <a:spcPct val="100000"/>
              </a:lnSpc>
              <a:spcBef>
                <a:spcPts val="254"/>
              </a:spcBef>
            </a:pPr>
            <a:r>
              <a:rPr lang="en-US" sz="1100" b="0" dirty="0">
                <a:latin typeface="Montserrat Light" pitchFamily="2" charset="77"/>
              </a:rPr>
              <a:t>Learn how The Enhanced Retainer delivers tailored communications across multiple channels to ensure </a:t>
            </a:r>
            <a:br>
              <a:rPr lang="en-US" sz="1100" b="0" dirty="0">
                <a:latin typeface="Montserrat Light" pitchFamily="2" charset="77"/>
              </a:rPr>
            </a:br>
            <a:r>
              <a:rPr lang="en-US" sz="1100" b="0" dirty="0">
                <a:latin typeface="Montserrat Light" pitchFamily="2" charset="77"/>
              </a:rPr>
              <a:t>every employee stays informed and connected.</a:t>
            </a:r>
          </a:p>
          <a:p>
            <a:pPr algn="l"/>
            <a:endParaRPr lang="en-US" sz="900" b="0" dirty="0"/>
          </a:p>
        </p:txBody>
      </p:sp>
      <p:sp>
        <p:nvSpPr>
          <p:cNvPr id="20" name="TextBox 19">
            <a:extLst>
              <a:ext uri="{FF2B5EF4-FFF2-40B4-BE49-F238E27FC236}">
                <a16:creationId xmlns:a16="http://schemas.microsoft.com/office/drawing/2014/main" id="{1454C1A7-E9B7-B1DD-D256-31C9CA6BA3ED}"/>
              </a:ext>
            </a:extLst>
          </p:cNvPr>
          <p:cNvSpPr txBox="1"/>
          <p:nvPr/>
        </p:nvSpPr>
        <p:spPr>
          <a:xfrm>
            <a:off x="3893231" y="3243797"/>
            <a:ext cx="2676864" cy="515526"/>
          </a:xfrm>
          <a:prstGeom prst="rect">
            <a:avLst/>
          </a:prstGeom>
          <a:noFill/>
        </p:spPr>
        <p:txBody>
          <a:bodyPr wrap="square" rtlCol="0">
            <a:spAutoFit/>
          </a:bodyPr>
          <a:lstStyle/>
          <a:p>
            <a:pPr>
              <a:spcAft>
                <a:spcPts val="600"/>
              </a:spcAft>
            </a:pPr>
            <a:r>
              <a:rPr lang="en-US" sz="1200" b="1" dirty="0">
                <a:solidFill>
                  <a:srgbClr val="3662AD"/>
                </a:solidFill>
                <a:latin typeface="Montserrat" pitchFamily="2" charset="77"/>
              </a:rPr>
              <a:t>WHAT’S INCLUDED ($30k)</a:t>
            </a:r>
          </a:p>
          <a:p>
            <a:endParaRPr lang="en-US" sz="1050" b="1" dirty="0">
              <a:solidFill>
                <a:srgbClr val="3662AD"/>
              </a:solidFill>
            </a:endParaRPr>
          </a:p>
        </p:txBody>
      </p:sp>
      <p:pic>
        <p:nvPicPr>
          <p:cNvPr id="23" name="Picture 22" descr="A black background with grey text&#10;&#10;Description automatically generated">
            <a:extLst>
              <a:ext uri="{FF2B5EF4-FFF2-40B4-BE49-F238E27FC236}">
                <a16:creationId xmlns:a16="http://schemas.microsoft.com/office/drawing/2014/main" id="{7639630C-6530-EC7A-7C9A-A8559C0A3994}"/>
              </a:ext>
            </a:extLst>
          </p:cNvPr>
          <p:cNvPicPr>
            <a:picLocks noChangeAspect="1"/>
          </p:cNvPicPr>
          <p:nvPr/>
        </p:nvPicPr>
        <p:blipFill>
          <a:blip r:embed="rId3"/>
          <a:stretch>
            <a:fillRect/>
          </a:stretch>
        </p:blipFill>
        <p:spPr>
          <a:xfrm>
            <a:off x="456670" y="53680"/>
            <a:ext cx="1769534" cy="603953"/>
          </a:xfrm>
          <a:prstGeom prst="rect">
            <a:avLst/>
          </a:prstGeom>
        </p:spPr>
      </p:pic>
      <p:sp>
        <p:nvSpPr>
          <p:cNvPr id="2" name="Title 1">
            <a:extLst>
              <a:ext uri="{FF2B5EF4-FFF2-40B4-BE49-F238E27FC236}">
                <a16:creationId xmlns:a16="http://schemas.microsoft.com/office/drawing/2014/main" id="{F702EF4E-7E9A-18D5-FE2B-DF5B46B38A7F}"/>
              </a:ext>
            </a:extLst>
          </p:cNvPr>
          <p:cNvSpPr>
            <a:spLocks noGrp="1"/>
          </p:cNvSpPr>
          <p:nvPr>
            <p:ph type="ctrTitle"/>
          </p:nvPr>
        </p:nvSpPr>
        <p:spPr>
          <a:xfrm>
            <a:off x="0" y="833899"/>
            <a:ext cx="9143999" cy="1214264"/>
          </a:xfrm>
        </p:spPr>
        <p:txBody>
          <a:bodyPr>
            <a:normAutofit/>
          </a:bodyPr>
          <a:lstStyle/>
          <a:p>
            <a:r>
              <a:rPr lang="en-US" sz="2700" b="1" dirty="0">
                <a:solidFill>
                  <a:schemeClr val="bg1"/>
                </a:solidFill>
                <a:latin typeface="Montserrat" pitchFamily="2" charset="77"/>
                <a:cs typeface="Arial" panose="020B0604020202020204" pitchFamily="34" charset="0"/>
              </a:rPr>
              <a:t>THE ENHANCED RETAINER: </a:t>
            </a:r>
            <a:br>
              <a:rPr lang="en-US" sz="2700" b="1" dirty="0">
                <a:latin typeface="Montserrat" pitchFamily="2" charset="77"/>
                <a:cs typeface="Arial" panose="020B0604020202020204" pitchFamily="34" charset="0"/>
              </a:rPr>
            </a:br>
            <a:r>
              <a:rPr lang="en-US" sz="2700" b="1" dirty="0">
                <a:solidFill>
                  <a:srgbClr val="EA3C91"/>
                </a:solidFill>
                <a:latin typeface="Montserrat" pitchFamily="2" charset="77"/>
                <a:cs typeface="Arial" panose="020B0604020202020204" pitchFamily="34" charset="0"/>
              </a:rPr>
              <a:t>MULTI-CHANNEL COMMUNICATIONS </a:t>
            </a:r>
            <a:br>
              <a:rPr lang="en-US" sz="2700" b="1" dirty="0">
                <a:solidFill>
                  <a:srgbClr val="EA3C91"/>
                </a:solidFill>
                <a:latin typeface="Montserrat" pitchFamily="2" charset="77"/>
                <a:cs typeface="Arial" panose="020B0604020202020204" pitchFamily="34" charset="0"/>
              </a:rPr>
            </a:br>
            <a:r>
              <a:rPr lang="en-US" sz="2700" b="1" dirty="0">
                <a:solidFill>
                  <a:srgbClr val="EA3C91"/>
                </a:solidFill>
                <a:latin typeface="Montserrat" pitchFamily="2" charset="77"/>
                <a:cs typeface="Arial" panose="020B0604020202020204" pitchFamily="34" charset="0"/>
              </a:rPr>
              <a:t>THAT REACHES EVERY EMPLOYEE</a:t>
            </a:r>
          </a:p>
        </p:txBody>
      </p:sp>
      <p:sp>
        <p:nvSpPr>
          <p:cNvPr id="59" name="TextBox 58">
            <a:extLst>
              <a:ext uri="{FF2B5EF4-FFF2-40B4-BE49-F238E27FC236}">
                <a16:creationId xmlns:a16="http://schemas.microsoft.com/office/drawing/2014/main" id="{5407A3E7-B627-5DE0-3213-58CC5B8D63A3}"/>
              </a:ext>
            </a:extLst>
          </p:cNvPr>
          <p:cNvSpPr txBox="1"/>
          <p:nvPr/>
        </p:nvSpPr>
        <p:spPr>
          <a:xfrm>
            <a:off x="456671" y="3255458"/>
            <a:ext cx="3432918" cy="2039020"/>
          </a:xfrm>
          <a:prstGeom prst="rect">
            <a:avLst/>
          </a:prstGeom>
          <a:noFill/>
        </p:spPr>
        <p:txBody>
          <a:bodyPr wrap="square" rtlCol="0">
            <a:spAutoFit/>
          </a:bodyPr>
          <a:lstStyle/>
          <a:p>
            <a:pPr>
              <a:spcAft>
                <a:spcPts val="600"/>
              </a:spcAft>
            </a:pPr>
            <a:r>
              <a:rPr lang="en-US" sz="1200" b="1" dirty="0">
                <a:solidFill>
                  <a:srgbClr val="3662AD"/>
                </a:solidFill>
                <a:latin typeface="Montserrat" pitchFamily="2" charset="77"/>
              </a:rPr>
              <a:t>WHY THIS RETAINER IS A FIT FOR YOU</a:t>
            </a:r>
          </a:p>
          <a:p>
            <a:r>
              <a:rPr lang="en-US" sz="1100" dirty="0">
                <a:solidFill>
                  <a:srgbClr val="221E1F"/>
                </a:solidFill>
                <a:effectLst/>
                <a:latin typeface="Montserrat Light" pitchFamily="2" charset="77"/>
              </a:rPr>
              <a:t>For organizations with a broad or diverse workforce, The Enhanced Retainer offers the flexibility and reach to communicate effectively across platforms. By leveraging multiple channels, this package ensures employees have access to the information they need, presented in ways that resonate with them, empowering them to make informed benefits decisions. </a:t>
            </a:r>
          </a:p>
          <a:p>
            <a:endParaRPr lang="en-US" sz="1050" b="1" dirty="0">
              <a:solidFill>
                <a:srgbClr val="3662AD"/>
              </a:solidFill>
            </a:endParaRPr>
          </a:p>
        </p:txBody>
      </p:sp>
      <p:cxnSp>
        <p:nvCxnSpPr>
          <p:cNvPr id="64" name="Straight Connector 63">
            <a:extLst>
              <a:ext uri="{FF2B5EF4-FFF2-40B4-BE49-F238E27FC236}">
                <a16:creationId xmlns:a16="http://schemas.microsoft.com/office/drawing/2014/main" id="{9DB1995D-F151-2166-0FB1-32E904699096}"/>
              </a:ext>
            </a:extLst>
          </p:cNvPr>
          <p:cNvCxnSpPr>
            <a:cxnSpLocks/>
          </p:cNvCxnSpPr>
          <p:nvPr/>
        </p:nvCxnSpPr>
        <p:spPr>
          <a:xfrm>
            <a:off x="718918" y="6280059"/>
            <a:ext cx="1863176" cy="0"/>
          </a:xfrm>
          <a:prstGeom prst="line">
            <a:avLst/>
          </a:prstGeom>
          <a:ln w="381000" cap="rnd">
            <a:solidFill>
              <a:srgbClr val="3662AD"/>
            </a:solidFill>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185C9B59-7BA2-2CC8-98F2-BFC41458AAD3}"/>
              </a:ext>
            </a:extLst>
          </p:cNvPr>
          <p:cNvSpPr txBox="1"/>
          <p:nvPr/>
        </p:nvSpPr>
        <p:spPr>
          <a:xfrm>
            <a:off x="496026" y="6079341"/>
            <a:ext cx="2253014" cy="400110"/>
          </a:xfrm>
          <a:prstGeom prst="rect">
            <a:avLst/>
          </a:prstGeom>
          <a:noFill/>
        </p:spPr>
        <p:txBody>
          <a:bodyPr wrap="square" rtlCol="0">
            <a:spAutoFit/>
          </a:bodyPr>
          <a:lstStyle/>
          <a:p>
            <a:pPr algn="ctr"/>
            <a:r>
              <a:rPr lang="en-US" sz="1000" b="1" dirty="0">
                <a:solidFill>
                  <a:schemeClr val="bg1"/>
                </a:solidFill>
                <a:latin typeface="Arial" panose="020B0604020202020204" pitchFamily="34" charset="0"/>
                <a:cs typeface="Arial" panose="020B0604020202020204" pitchFamily="34" charset="0"/>
              </a:rPr>
              <a:t>Discover more about The Enhanced Retainer</a:t>
            </a:r>
          </a:p>
        </p:txBody>
      </p:sp>
      <p:grpSp>
        <p:nvGrpSpPr>
          <p:cNvPr id="35" name="Group 34">
            <a:extLst>
              <a:ext uri="{FF2B5EF4-FFF2-40B4-BE49-F238E27FC236}">
                <a16:creationId xmlns:a16="http://schemas.microsoft.com/office/drawing/2014/main" id="{B178414E-D8BD-24B7-BA23-3DBE22843DE9}"/>
              </a:ext>
            </a:extLst>
          </p:cNvPr>
          <p:cNvGrpSpPr/>
          <p:nvPr/>
        </p:nvGrpSpPr>
        <p:grpSpPr>
          <a:xfrm>
            <a:off x="3604884" y="3340223"/>
            <a:ext cx="3097834" cy="838200"/>
            <a:chOff x="3604884" y="3131928"/>
            <a:chExt cx="3097834" cy="838200"/>
          </a:xfrm>
        </p:grpSpPr>
        <p:pic>
          <p:nvPicPr>
            <p:cNvPr id="36" name="Picture 35">
              <a:extLst>
                <a:ext uri="{FF2B5EF4-FFF2-40B4-BE49-F238E27FC236}">
                  <a16:creationId xmlns:a16="http://schemas.microsoft.com/office/drawing/2014/main" id="{A6F5CDE3-B036-B8C8-E2D5-418052617C0D}"/>
                </a:ext>
              </a:extLst>
            </p:cNvPr>
            <p:cNvPicPr>
              <a:picLocks noChangeAspect="1"/>
            </p:cNvPicPr>
            <p:nvPr/>
          </p:nvPicPr>
          <p:blipFill>
            <a:blip r:embed="rId4"/>
            <a:stretch>
              <a:fillRect/>
            </a:stretch>
          </p:blipFill>
          <p:spPr>
            <a:xfrm>
              <a:off x="3604884" y="3131928"/>
              <a:ext cx="3097834" cy="838200"/>
            </a:xfrm>
            <a:prstGeom prst="rect">
              <a:avLst/>
            </a:prstGeom>
          </p:spPr>
        </p:pic>
        <p:sp>
          <p:nvSpPr>
            <p:cNvPr id="37" name="TextBox 36">
              <a:extLst>
                <a:ext uri="{FF2B5EF4-FFF2-40B4-BE49-F238E27FC236}">
                  <a16:creationId xmlns:a16="http://schemas.microsoft.com/office/drawing/2014/main" id="{9A64CF7A-957C-63AF-FC58-4E99A784D090}"/>
                </a:ext>
              </a:extLst>
            </p:cNvPr>
            <p:cNvSpPr txBox="1"/>
            <p:nvPr/>
          </p:nvSpPr>
          <p:spPr>
            <a:xfrm>
              <a:off x="4394287" y="3367757"/>
              <a:ext cx="2126299" cy="415498"/>
            </a:xfrm>
            <a:prstGeom prst="rect">
              <a:avLst/>
            </a:prstGeom>
            <a:noFill/>
          </p:spPr>
          <p:txBody>
            <a:bodyPr wrap="square" lIns="0" rtlCol="0">
              <a:spAutoFit/>
            </a:bodyPr>
            <a:lstStyle/>
            <a:p>
              <a:r>
                <a:rPr lang="en-US" sz="1050" b="1" dirty="0"/>
                <a:t>1 Guide</a:t>
              </a:r>
            </a:p>
            <a:p>
              <a:r>
                <a:rPr lang="en-US" sz="1050" i="1" dirty="0"/>
                <a:t>(</a:t>
              </a:r>
              <a:r>
                <a:rPr lang="en-US" sz="950" i="1" dirty="0"/>
                <a:t>Custom Covers &amp; Writing Support</a:t>
              </a:r>
              <a:r>
                <a:rPr lang="en-US" sz="1050" i="1" dirty="0"/>
                <a:t>)</a:t>
              </a:r>
            </a:p>
          </p:txBody>
        </p:sp>
      </p:grpSp>
      <p:grpSp>
        <p:nvGrpSpPr>
          <p:cNvPr id="38" name="Group 37">
            <a:extLst>
              <a:ext uri="{FF2B5EF4-FFF2-40B4-BE49-F238E27FC236}">
                <a16:creationId xmlns:a16="http://schemas.microsoft.com/office/drawing/2014/main" id="{4B8AAA2A-2228-E1B0-8CC0-75BC0737F4E7}"/>
              </a:ext>
            </a:extLst>
          </p:cNvPr>
          <p:cNvGrpSpPr/>
          <p:nvPr/>
        </p:nvGrpSpPr>
        <p:grpSpPr>
          <a:xfrm>
            <a:off x="3618735" y="4841723"/>
            <a:ext cx="3097834" cy="838200"/>
            <a:chOff x="6199649" y="3129424"/>
            <a:chExt cx="3097834" cy="838200"/>
          </a:xfrm>
        </p:grpSpPr>
        <p:pic>
          <p:nvPicPr>
            <p:cNvPr id="39" name="Picture 38">
              <a:extLst>
                <a:ext uri="{FF2B5EF4-FFF2-40B4-BE49-F238E27FC236}">
                  <a16:creationId xmlns:a16="http://schemas.microsoft.com/office/drawing/2014/main" id="{A154F0C5-8A78-ADF2-49EB-361910C2B0DF}"/>
                </a:ext>
              </a:extLst>
            </p:cNvPr>
            <p:cNvPicPr>
              <a:picLocks noChangeAspect="1"/>
            </p:cNvPicPr>
            <p:nvPr/>
          </p:nvPicPr>
          <p:blipFill>
            <a:blip r:embed="rId4"/>
            <a:stretch>
              <a:fillRect/>
            </a:stretch>
          </p:blipFill>
          <p:spPr>
            <a:xfrm>
              <a:off x="6199649" y="3129424"/>
              <a:ext cx="3097834" cy="838200"/>
            </a:xfrm>
            <a:prstGeom prst="rect">
              <a:avLst/>
            </a:prstGeom>
          </p:spPr>
        </p:pic>
        <p:pic>
          <p:nvPicPr>
            <p:cNvPr id="40" name="Picture 39">
              <a:extLst>
                <a:ext uri="{FF2B5EF4-FFF2-40B4-BE49-F238E27FC236}">
                  <a16:creationId xmlns:a16="http://schemas.microsoft.com/office/drawing/2014/main" id="{502D44A0-6FBF-2448-956E-A5249C463C6A}"/>
                </a:ext>
              </a:extLst>
            </p:cNvPr>
            <p:cNvPicPr>
              <a:picLocks noChangeAspect="1"/>
            </p:cNvPicPr>
            <p:nvPr/>
          </p:nvPicPr>
          <p:blipFill>
            <a:blip r:embed="rId5"/>
            <a:stretch>
              <a:fillRect/>
            </a:stretch>
          </p:blipFill>
          <p:spPr>
            <a:xfrm>
              <a:off x="6685132" y="3410922"/>
              <a:ext cx="317500" cy="279400"/>
            </a:xfrm>
            <a:prstGeom prst="rect">
              <a:avLst/>
            </a:prstGeom>
          </p:spPr>
        </p:pic>
        <p:sp>
          <p:nvSpPr>
            <p:cNvPr id="41" name="TextBox 40">
              <a:extLst>
                <a:ext uri="{FF2B5EF4-FFF2-40B4-BE49-F238E27FC236}">
                  <a16:creationId xmlns:a16="http://schemas.microsoft.com/office/drawing/2014/main" id="{8CFA578B-ACC6-87AF-1FE8-389D52BEF6BD}"/>
                </a:ext>
              </a:extLst>
            </p:cNvPr>
            <p:cNvSpPr txBox="1"/>
            <p:nvPr/>
          </p:nvSpPr>
          <p:spPr>
            <a:xfrm>
              <a:off x="7086908" y="3366565"/>
              <a:ext cx="2126299" cy="400110"/>
            </a:xfrm>
            <a:prstGeom prst="rect">
              <a:avLst/>
            </a:prstGeom>
            <a:noFill/>
          </p:spPr>
          <p:txBody>
            <a:bodyPr wrap="square" lIns="0" rtlCol="0">
              <a:spAutoFit/>
            </a:bodyPr>
            <a:lstStyle/>
            <a:p>
              <a:r>
                <a:rPr lang="en-US" sz="1000" b="1" dirty="0"/>
                <a:t>Up to 5 Collateral Pieces</a:t>
              </a:r>
            </a:p>
            <a:p>
              <a:r>
                <a:rPr lang="en-US" sz="1000" i="1" dirty="0"/>
                <a:t>(</a:t>
              </a:r>
              <a:r>
                <a:rPr lang="en-US" sz="950" i="1" dirty="0"/>
                <a:t>Versions Included</a:t>
              </a:r>
              <a:r>
                <a:rPr lang="en-US" sz="1000" i="1" dirty="0"/>
                <a:t>)</a:t>
              </a:r>
            </a:p>
          </p:txBody>
        </p:sp>
      </p:grpSp>
      <p:grpSp>
        <p:nvGrpSpPr>
          <p:cNvPr id="42" name="Group 41">
            <a:extLst>
              <a:ext uri="{FF2B5EF4-FFF2-40B4-BE49-F238E27FC236}">
                <a16:creationId xmlns:a16="http://schemas.microsoft.com/office/drawing/2014/main" id="{CA3DF8AC-5A43-EAD0-9580-AAB6931B7E08}"/>
              </a:ext>
            </a:extLst>
          </p:cNvPr>
          <p:cNvGrpSpPr/>
          <p:nvPr/>
        </p:nvGrpSpPr>
        <p:grpSpPr>
          <a:xfrm>
            <a:off x="3604884" y="3829641"/>
            <a:ext cx="3097834" cy="838200"/>
            <a:chOff x="3604884" y="3621346"/>
            <a:chExt cx="3097834" cy="838200"/>
          </a:xfrm>
        </p:grpSpPr>
        <p:pic>
          <p:nvPicPr>
            <p:cNvPr id="44" name="Picture 43">
              <a:extLst>
                <a:ext uri="{FF2B5EF4-FFF2-40B4-BE49-F238E27FC236}">
                  <a16:creationId xmlns:a16="http://schemas.microsoft.com/office/drawing/2014/main" id="{2919ED40-FFC1-CE85-0B91-C5DB769201B8}"/>
                </a:ext>
              </a:extLst>
            </p:cNvPr>
            <p:cNvPicPr>
              <a:picLocks noChangeAspect="1"/>
            </p:cNvPicPr>
            <p:nvPr/>
          </p:nvPicPr>
          <p:blipFill>
            <a:blip r:embed="rId4"/>
            <a:stretch>
              <a:fillRect/>
            </a:stretch>
          </p:blipFill>
          <p:spPr>
            <a:xfrm>
              <a:off x="3604884" y="3621346"/>
              <a:ext cx="3097834" cy="838200"/>
            </a:xfrm>
            <a:prstGeom prst="rect">
              <a:avLst/>
            </a:prstGeom>
          </p:spPr>
        </p:pic>
        <p:pic>
          <p:nvPicPr>
            <p:cNvPr id="46" name="Picture 45">
              <a:extLst>
                <a:ext uri="{FF2B5EF4-FFF2-40B4-BE49-F238E27FC236}">
                  <a16:creationId xmlns:a16="http://schemas.microsoft.com/office/drawing/2014/main" id="{4A3942C4-50EA-5628-BCAF-F4E1CBA733C7}"/>
                </a:ext>
              </a:extLst>
            </p:cNvPr>
            <p:cNvPicPr>
              <a:picLocks noChangeAspect="1"/>
            </p:cNvPicPr>
            <p:nvPr/>
          </p:nvPicPr>
          <p:blipFill>
            <a:blip r:embed="rId6"/>
            <a:stretch>
              <a:fillRect/>
            </a:stretch>
          </p:blipFill>
          <p:spPr>
            <a:xfrm>
              <a:off x="4020890" y="3915332"/>
              <a:ext cx="317500" cy="292100"/>
            </a:xfrm>
            <a:prstGeom prst="rect">
              <a:avLst/>
            </a:prstGeom>
          </p:spPr>
        </p:pic>
        <p:sp>
          <p:nvSpPr>
            <p:cNvPr id="48" name="TextBox 47">
              <a:extLst>
                <a:ext uri="{FF2B5EF4-FFF2-40B4-BE49-F238E27FC236}">
                  <a16:creationId xmlns:a16="http://schemas.microsoft.com/office/drawing/2014/main" id="{3A9948F5-0941-8A1E-E4A1-511902E700F7}"/>
                </a:ext>
              </a:extLst>
            </p:cNvPr>
            <p:cNvSpPr txBox="1"/>
            <p:nvPr/>
          </p:nvSpPr>
          <p:spPr>
            <a:xfrm>
              <a:off x="4330988" y="3916997"/>
              <a:ext cx="1737360" cy="246221"/>
            </a:xfrm>
            <a:prstGeom prst="rect">
              <a:avLst/>
            </a:prstGeom>
            <a:noFill/>
          </p:spPr>
          <p:txBody>
            <a:bodyPr wrap="square" rtlCol="0">
              <a:spAutoFit/>
            </a:bodyPr>
            <a:lstStyle/>
            <a:p>
              <a:r>
                <a:rPr lang="en-US" sz="1000" b="1" dirty="0"/>
                <a:t>Hosted Flipbook</a:t>
              </a:r>
            </a:p>
          </p:txBody>
        </p:sp>
      </p:grpSp>
      <p:grpSp>
        <p:nvGrpSpPr>
          <p:cNvPr id="50" name="Group 49">
            <a:extLst>
              <a:ext uri="{FF2B5EF4-FFF2-40B4-BE49-F238E27FC236}">
                <a16:creationId xmlns:a16="http://schemas.microsoft.com/office/drawing/2014/main" id="{02E5C5BF-D313-1CB4-3E56-FED8B5602441}"/>
              </a:ext>
            </a:extLst>
          </p:cNvPr>
          <p:cNvGrpSpPr/>
          <p:nvPr/>
        </p:nvGrpSpPr>
        <p:grpSpPr>
          <a:xfrm>
            <a:off x="3604884" y="4335620"/>
            <a:ext cx="3097834" cy="838200"/>
            <a:chOff x="3604884" y="4127325"/>
            <a:chExt cx="3097834" cy="838200"/>
          </a:xfrm>
        </p:grpSpPr>
        <p:pic>
          <p:nvPicPr>
            <p:cNvPr id="52" name="Picture 51">
              <a:extLst>
                <a:ext uri="{FF2B5EF4-FFF2-40B4-BE49-F238E27FC236}">
                  <a16:creationId xmlns:a16="http://schemas.microsoft.com/office/drawing/2014/main" id="{DE764521-F129-7EC5-AE60-C17B54C9202E}"/>
                </a:ext>
              </a:extLst>
            </p:cNvPr>
            <p:cNvPicPr>
              <a:picLocks noChangeAspect="1"/>
            </p:cNvPicPr>
            <p:nvPr/>
          </p:nvPicPr>
          <p:blipFill>
            <a:blip r:embed="rId4"/>
            <a:stretch>
              <a:fillRect/>
            </a:stretch>
          </p:blipFill>
          <p:spPr>
            <a:xfrm>
              <a:off x="3604884" y="4127325"/>
              <a:ext cx="3097834" cy="838200"/>
            </a:xfrm>
            <a:prstGeom prst="rect">
              <a:avLst/>
            </a:prstGeom>
          </p:spPr>
        </p:pic>
        <p:pic>
          <p:nvPicPr>
            <p:cNvPr id="54" name="Picture 53">
              <a:extLst>
                <a:ext uri="{FF2B5EF4-FFF2-40B4-BE49-F238E27FC236}">
                  <a16:creationId xmlns:a16="http://schemas.microsoft.com/office/drawing/2014/main" id="{05153EB4-D6B2-AA25-6FCA-6423C51B2992}"/>
                </a:ext>
              </a:extLst>
            </p:cNvPr>
            <p:cNvPicPr>
              <a:picLocks noChangeAspect="1"/>
            </p:cNvPicPr>
            <p:nvPr/>
          </p:nvPicPr>
          <p:blipFill>
            <a:blip r:embed="rId7"/>
            <a:stretch>
              <a:fillRect/>
            </a:stretch>
          </p:blipFill>
          <p:spPr>
            <a:xfrm>
              <a:off x="4030851" y="4404221"/>
              <a:ext cx="317500" cy="279400"/>
            </a:xfrm>
            <a:prstGeom prst="rect">
              <a:avLst/>
            </a:prstGeom>
          </p:spPr>
        </p:pic>
        <p:sp>
          <p:nvSpPr>
            <p:cNvPr id="55" name="TextBox 54">
              <a:extLst>
                <a:ext uri="{FF2B5EF4-FFF2-40B4-BE49-F238E27FC236}">
                  <a16:creationId xmlns:a16="http://schemas.microsoft.com/office/drawing/2014/main" id="{152DDBD0-4B90-A2D0-7433-0B96C730A93F}"/>
                </a:ext>
              </a:extLst>
            </p:cNvPr>
            <p:cNvSpPr txBox="1"/>
            <p:nvPr/>
          </p:nvSpPr>
          <p:spPr>
            <a:xfrm>
              <a:off x="4330988" y="4365902"/>
              <a:ext cx="2066930" cy="392415"/>
            </a:xfrm>
            <a:prstGeom prst="rect">
              <a:avLst/>
            </a:prstGeom>
            <a:noFill/>
          </p:spPr>
          <p:txBody>
            <a:bodyPr wrap="square" rtlCol="0">
              <a:spAutoFit/>
            </a:bodyPr>
            <a:lstStyle/>
            <a:p>
              <a:r>
                <a:rPr lang="en-US" sz="1000" b="1" dirty="0"/>
                <a:t>Landing Page(s) or Microsite</a:t>
              </a:r>
            </a:p>
            <a:p>
              <a:r>
                <a:rPr lang="en-US" sz="900" i="1" dirty="0"/>
                <a:t>(</a:t>
              </a:r>
              <a:r>
                <a:rPr lang="en-US" sz="950" i="1" dirty="0"/>
                <a:t>Versions Included</a:t>
              </a:r>
              <a:r>
                <a:rPr lang="en-US" sz="900" i="1" dirty="0"/>
                <a:t>)</a:t>
              </a:r>
              <a:endParaRPr lang="en-US" sz="900" b="1" dirty="0"/>
            </a:p>
          </p:txBody>
        </p:sp>
      </p:grpSp>
      <p:grpSp>
        <p:nvGrpSpPr>
          <p:cNvPr id="56" name="Group 55">
            <a:extLst>
              <a:ext uri="{FF2B5EF4-FFF2-40B4-BE49-F238E27FC236}">
                <a16:creationId xmlns:a16="http://schemas.microsoft.com/office/drawing/2014/main" id="{192292D9-6A07-1F15-74BF-DB3B78F7A6AC}"/>
              </a:ext>
            </a:extLst>
          </p:cNvPr>
          <p:cNvGrpSpPr/>
          <p:nvPr/>
        </p:nvGrpSpPr>
        <p:grpSpPr>
          <a:xfrm>
            <a:off x="6199649" y="4871164"/>
            <a:ext cx="3097834" cy="838200"/>
            <a:chOff x="6199649" y="4124821"/>
            <a:chExt cx="3097834" cy="838200"/>
          </a:xfrm>
        </p:grpSpPr>
        <p:pic>
          <p:nvPicPr>
            <p:cNvPr id="57" name="Picture 56">
              <a:extLst>
                <a:ext uri="{FF2B5EF4-FFF2-40B4-BE49-F238E27FC236}">
                  <a16:creationId xmlns:a16="http://schemas.microsoft.com/office/drawing/2014/main" id="{5DC1F3C7-6516-BF98-91B4-5BE0A715739B}"/>
                </a:ext>
              </a:extLst>
            </p:cNvPr>
            <p:cNvPicPr>
              <a:picLocks noChangeAspect="1"/>
            </p:cNvPicPr>
            <p:nvPr/>
          </p:nvPicPr>
          <p:blipFill>
            <a:blip r:embed="rId4"/>
            <a:stretch>
              <a:fillRect/>
            </a:stretch>
          </p:blipFill>
          <p:spPr>
            <a:xfrm>
              <a:off x="6199649" y="4124821"/>
              <a:ext cx="3097834" cy="838200"/>
            </a:xfrm>
            <a:prstGeom prst="rect">
              <a:avLst/>
            </a:prstGeom>
          </p:spPr>
        </p:pic>
        <p:pic>
          <p:nvPicPr>
            <p:cNvPr id="58" name="Picture 57">
              <a:extLst>
                <a:ext uri="{FF2B5EF4-FFF2-40B4-BE49-F238E27FC236}">
                  <a16:creationId xmlns:a16="http://schemas.microsoft.com/office/drawing/2014/main" id="{BE1F415A-2B13-F888-726F-59C94A05EB4C}"/>
                </a:ext>
              </a:extLst>
            </p:cNvPr>
            <p:cNvPicPr>
              <a:picLocks noChangeAspect="1"/>
            </p:cNvPicPr>
            <p:nvPr/>
          </p:nvPicPr>
          <p:blipFill>
            <a:blip r:embed="rId8"/>
            <a:stretch>
              <a:fillRect/>
            </a:stretch>
          </p:blipFill>
          <p:spPr>
            <a:xfrm>
              <a:off x="6681619" y="4391521"/>
              <a:ext cx="304800" cy="304800"/>
            </a:xfrm>
            <a:prstGeom prst="rect">
              <a:avLst/>
            </a:prstGeom>
          </p:spPr>
        </p:pic>
        <p:sp>
          <p:nvSpPr>
            <p:cNvPr id="60" name="TextBox 59">
              <a:extLst>
                <a:ext uri="{FF2B5EF4-FFF2-40B4-BE49-F238E27FC236}">
                  <a16:creationId xmlns:a16="http://schemas.microsoft.com/office/drawing/2014/main" id="{0497AE5D-C343-70C5-6C9A-2BD8DACEC91D}"/>
                </a:ext>
              </a:extLst>
            </p:cNvPr>
            <p:cNvSpPr txBox="1"/>
            <p:nvPr/>
          </p:nvSpPr>
          <p:spPr>
            <a:xfrm>
              <a:off x="6980242" y="4410589"/>
              <a:ext cx="1737360" cy="246221"/>
            </a:xfrm>
            <a:prstGeom prst="rect">
              <a:avLst/>
            </a:prstGeom>
            <a:noFill/>
          </p:spPr>
          <p:txBody>
            <a:bodyPr wrap="square" rtlCol="0">
              <a:spAutoFit/>
            </a:bodyPr>
            <a:lstStyle/>
            <a:p>
              <a:r>
                <a:rPr lang="en-US" sz="1000" b="1" dirty="0"/>
                <a:t>Project Manager Lead</a:t>
              </a:r>
            </a:p>
          </p:txBody>
        </p:sp>
      </p:grpSp>
      <p:pic>
        <p:nvPicPr>
          <p:cNvPr id="61" name="Picture 60">
            <a:extLst>
              <a:ext uri="{FF2B5EF4-FFF2-40B4-BE49-F238E27FC236}">
                <a16:creationId xmlns:a16="http://schemas.microsoft.com/office/drawing/2014/main" id="{01FF8481-D7A5-C8F8-B89C-B872042FF9C7}"/>
              </a:ext>
            </a:extLst>
          </p:cNvPr>
          <p:cNvPicPr>
            <a:picLocks noChangeAspect="1"/>
          </p:cNvPicPr>
          <p:nvPr/>
        </p:nvPicPr>
        <p:blipFill>
          <a:blip r:embed="rId9"/>
          <a:stretch>
            <a:fillRect/>
          </a:stretch>
        </p:blipFill>
        <p:spPr>
          <a:xfrm>
            <a:off x="3974343" y="3690649"/>
            <a:ext cx="406400" cy="165100"/>
          </a:xfrm>
          <a:prstGeom prst="rect">
            <a:avLst/>
          </a:prstGeom>
        </p:spPr>
      </p:pic>
      <p:pic>
        <p:nvPicPr>
          <p:cNvPr id="62" name="Picture 61">
            <a:extLst>
              <a:ext uri="{FF2B5EF4-FFF2-40B4-BE49-F238E27FC236}">
                <a16:creationId xmlns:a16="http://schemas.microsoft.com/office/drawing/2014/main" id="{122D1912-3DDA-7AD3-3D19-EC2A43F4EED0}"/>
              </a:ext>
            </a:extLst>
          </p:cNvPr>
          <p:cNvPicPr>
            <a:picLocks noChangeAspect="1"/>
          </p:cNvPicPr>
          <p:nvPr/>
        </p:nvPicPr>
        <p:blipFill>
          <a:blip r:embed="rId4"/>
          <a:stretch>
            <a:fillRect/>
          </a:stretch>
        </p:blipFill>
        <p:spPr>
          <a:xfrm>
            <a:off x="6199649" y="3824774"/>
            <a:ext cx="3097834" cy="838200"/>
          </a:xfrm>
          <a:prstGeom prst="rect">
            <a:avLst/>
          </a:prstGeom>
        </p:spPr>
      </p:pic>
      <p:sp>
        <p:nvSpPr>
          <p:cNvPr id="63" name="TextBox 62">
            <a:extLst>
              <a:ext uri="{FF2B5EF4-FFF2-40B4-BE49-F238E27FC236}">
                <a16:creationId xmlns:a16="http://schemas.microsoft.com/office/drawing/2014/main" id="{746ED657-81DD-D941-FE06-08B872C639CF}"/>
              </a:ext>
            </a:extLst>
          </p:cNvPr>
          <p:cNvSpPr txBox="1"/>
          <p:nvPr/>
        </p:nvSpPr>
        <p:spPr>
          <a:xfrm>
            <a:off x="7100336" y="4062876"/>
            <a:ext cx="2126299" cy="400110"/>
          </a:xfrm>
          <a:prstGeom prst="rect">
            <a:avLst/>
          </a:prstGeom>
          <a:noFill/>
        </p:spPr>
        <p:txBody>
          <a:bodyPr wrap="square" lIns="0" rtlCol="0">
            <a:spAutoFit/>
          </a:bodyPr>
          <a:lstStyle/>
          <a:p>
            <a:r>
              <a:rPr lang="en-US" sz="1000" b="1" dirty="0"/>
              <a:t>1 Custom OE Video(s)</a:t>
            </a:r>
          </a:p>
          <a:p>
            <a:r>
              <a:rPr lang="en-US" sz="1000" i="1" dirty="0"/>
              <a:t>(</a:t>
            </a:r>
            <a:r>
              <a:rPr lang="en-US" sz="900" i="1" dirty="0"/>
              <a:t>Versions included</a:t>
            </a:r>
            <a:r>
              <a:rPr lang="en-US" sz="1000" i="1" dirty="0"/>
              <a:t>)</a:t>
            </a:r>
          </a:p>
        </p:txBody>
      </p:sp>
      <p:grpSp>
        <p:nvGrpSpPr>
          <p:cNvPr id="65" name="Group 64">
            <a:extLst>
              <a:ext uri="{FF2B5EF4-FFF2-40B4-BE49-F238E27FC236}">
                <a16:creationId xmlns:a16="http://schemas.microsoft.com/office/drawing/2014/main" id="{D7913C1B-08FE-E1D7-4303-8CB17E5B67B5}"/>
              </a:ext>
            </a:extLst>
          </p:cNvPr>
          <p:cNvGrpSpPr/>
          <p:nvPr/>
        </p:nvGrpSpPr>
        <p:grpSpPr>
          <a:xfrm>
            <a:off x="6199649" y="3335356"/>
            <a:ext cx="3097834" cy="838200"/>
            <a:chOff x="6199649" y="3127061"/>
            <a:chExt cx="3097834" cy="838200"/>
          </a:xfrm>
        </p:grpSpPr>
        <p:pic>
          <p:nvPicPr>
            <p:cNvPr id="66" name="Picture 65">
              <a:extLst>
                <a:ext uri="{FF2B5EF4-FFF2-40B4-BE49-F238E27FC236}">
                  <a16:creationId xmlns:a16="http://schemas.microsoft.com/office/drawing/2014/main" id="{AE812FF4-D73C-8BC9-2622-D9AAE086266F}"/>
                </a:ext>
              </a:extLst>
            </p:cNvPr>
            <p:cNvPicPr>
              <a:picLocks noChangeAspect="1"/>
            </p:cNvPicPr>
            <p:nvPr/>
          </p:nvPicPr>
          <p:blipFill>
            <a:blip r:embed="rId4"/>
            <a:stretch>
              <a:fillRect/>
            </a:stretch>
          </p:blipFill>
          <p:spPr>
            <a:xfrm>
              <a:off x="6199649" y="3127061"/>
              <a:ext cx="3097834" cy="838200"/>
            </a:xfrm>
            <a:prstGeom prst="rect">
              <a:avLst/>
            </a:prstGeom>
          </p:spPr>
        </p:pic>
        <p:sp>
          <p:nvSpPr>
            <p:cNvPr id="67" name="TextBox 66">
              <a:extLst>
                <a:ext uri="{FF2B5EF4-FFF2-40B4-BE49-F238E27FC236}">
                  <a16:creationId xmlns:a16="http://schemas.microsoft.com/office/drawing/2014/main" id="{6AFDD6BA-2E47-27C4-2A47-0D9F512DD117}"/>
                </a:ext>
              </a:extLst>
            </p:cNvPr>
            <p:cNvSpPr txBox="1"/>
            <p:nvPr/>
          </p:nvSpPr>
          <p:spPr>
            <a:xfrm>
              <a:off x="7101283" y="3362890"/>
              <a:ext cx="2126299" cy="400110"/>
            </a:xfrm>
            <a:prstGeom prst="rect">
              <a:avLst/>
            </a:prstGeom>
            <a:noFill/>
          </p:spPr>
          <p:txBody>
            <a:bodyPr wrap="square" lIns="0" rtlCol="0">
              <a:spAutoFit/>
            </a:bodyPr>
            <a:lstStyle/>
            <a:p>
              <a:r>
                <a:rPr lang="en-US" sz="1000" b="1" dirty="0"/>
                <a:t>Webinar(s)</a:t>
              </a:r>
            </a:p>
            <a:p>
              <a:r>
                <a:rPr lang="en-US" sz="1000" i="1" dirty="0"/>
                <a:t>(</a:t>
              </a:r>
              <a:r>
                <a:rPr lang="en-US" sz="900" i="1" dirty="0"/>
                <a:t>Versions included</a:t>
              </a:r>
              <a:r>
                <a:rPr lang="en-US" sz="1000" i="1" dirty="0"/>
                <a:t>)</a:t>
              </a:r>
            </a:p>
          </p:txBody>
        </p:sp>
        <p:pic>
          <p:nvPicPr>
            <p:cNvPr id="68" name="Picture 67">
              <a:extLst>
                <a:ext uri="{FF2B5EF4-FFF2-40B4-BE49-F238E27FC236}">
                  <a16:creationId xmlns:a16="http://schemas.microsoft.com/office/drawing/2014/main" id="{882E5C9B-F605-F800-85D7-D9AA1B8F62C9}"/>
                </a:ext>
              </a:extLst>
            </p:cNvPr>
            <p:cNvPicPr>
              <a:picLocks noChangeAspect="1"/>
            </p:cNvPicPr>
            <p:nvPr/>
          </p:nvPicPr>
          <p:blipFill>
            <a:blip r:embed="rId10"/>
            <a:stretch>
              <a:fillRect/>
            </a:stretch>
          </p:blipFill>
          <p:spPr>
            <a:xfrm>
              <a:off x="6677882" y="3397217"/>
              <a:ext cx="292100" cy="304800"/>
            </a:xfrm>
            <a:prstGeom prst="rect">
              <a:avLst/>
            </a:prstGeom>
          </p:spPr>
        </p:pic>
      </p:grpSp>
      <p:pic>
        <p:nvPicPr>
          <p:cNvPr id="69" name="Picture 68">
            <a:extLst>
              <a:ext uri="{FF2B5EF4-FFF2-40B4-BE49-F238E27FC236}">
                <a16:creationId xmlns:a16="http://schemas.microsoft.com/office/drawing/2014/main" id="{BB3844C8-68AF-A81B-F1EA-D2680ED06F8C}"/>
              </a:ext>
            </a:extLst>
          </p:cNvPr>
          <p:cNvPicPr>
            <a:picLocks noChangeAspect="1"/>
          </p:cNvPicPr>
          <p:nvPr/>
        </p:nvPicPr>
        <p:blipFill>
          <a:blip r:embed="rId11"/>
          <a:stretch>
            <a:fillRect/>
          </a:stretch>
        </p:blipFill>
        <p:spPr>
          <a:xfrm>
            <a:off x="6632293" y="4096945"/>
            <a:ext cx="317500" cy="330200"/>
          </a:xfrm>
          <a:prstGeom prst="rect">
            <a:avLst/>
          </a:prstGeom>
        </p:spPr>
      </p:pic>
      <p:grpSp>
        <p:nvGrpSpPr>
          <p:cNvPr id="70" name="Group 69">
            <a:extLst>
              <a:ext uri="{FF2B5EF4-FFF2-40B4-BE49-F238E27FC236}">
                <a16:creationId xmlns:a16="http://schemas.microsoft.com/office/drawing/2014/main" id="{7ADF7DD9-C961-2D00-2320-C180572E0F62}"/>
              </a:ext>
            </a:extLst>
          </p:cNvPr>
          <p:cNvGrpSpPr/>
          <p:nvPr/>
        </p:nvGrpSpPr>
        <p:grpSpPr>
          <a:xfrm>
            <a:off x="6199649" y="4319059"/>
            <a:ext cx="3097834" cy="838200"/>
            <a:chOff x="6199649" y="3618842"/>
            <a:chExt cx="3097834" cy="838200"/>
          </a:xfrm>
        </p:grpSpPr>
        <p:pic>
          <p:nvPicPr>
            <p:cNvPr id="71" name="Picture 70">
              <a:extLst>
                <a:ext uri="{FF2B5EF4-FFF2-40B4-BE49-F238E27FC236}">
                  <a16:creationId xmlns:a16="http://schemas.microsoft.com/office/drawing/2014/main" id="{634E01B3-35E8-E906-76C0-5C90A937EF6B}"/>
                </a:ext>
              </a:extLst>
            </p:cNvPr>
            <p:cNvPicPr>
              <a:picLocks noChangeAspect="1"/>
            </p:cNvPicPr>
            <p:nvPr/>
          </p:nvPicPr>
          <p:blipFill>
            <a:blip r:embed="rId4"/>
            <a:stretch>
              <a:fillRect/>
            </a:stretch>
          </p:blipFill>
          <p:spPr>
            <a:xfrm>
              <a:off x="6199649" y="3618842"/>
              <a:ext cx="3097834" cy="838200"/>
            </a:xfrm>
            <a:prstGeom prst="rect">
              <a:avLst/>
            </a:prstGeom>
          </p:spPr>
        </p:pic>
        <p:pic>
          <p:nvPicPr>
            <p:cNvPr id="72" name="Picture 71">
              <a:extLst>
                <a:ext uri="{FF2B5EF4-FFF2-40B4-BE49-F238E27FC236}">
                  <a16:creationId xmlns:a16="http://schemas.microsoft.com/office/drawing/2014/main" id="{62E63D47-2C49-FC38-0121-BBB522FCFCCC}"/>
                </a:ext>
              </a:extLst>
            </p:cNvPr>
            <p:cNvPicPr>
              <a:picLocks noChangeAspect="1"/>
            </p:cNvPicPr>
            <p:nvPr/>
          </p:nvPicPr>
          <p:blipFill>
            <a:blip r:embed="rId12"/>
            <a:stretch>
              <a:fillRect/>
            </a:stretch>
          </p:blipFill>
          <p:spPr>
            <a:xfrm>
              <a:off x="6700275" y="3899653"/>
              <a:ext cx="304800" cy="292100"/>
            </a:xfrm>
            <a:prstGeom prst="rect">
              <a:avLst/>
            </a:prstGeom>
          </p:spPr>
        </p:pic>
        <p:sp>
          <p:nvSpPr>
            <p:cNvPr id="73" name="TextBox 72">
              <a:extLst>
                <a:ext uri="{FF2B5EF4-FFF2-40B4-BE49-F238E27FC236}">
                  <a16:creationId xmlns:a16="http://schemas.microsoft.com/office/drawing/2014/main" id="{5BBBF4E5-3269-645C-5BB1-E8E325154619}"/>
                </a:ext>
              </a:extLst>
            </p:cNvPr>
            <p:cNvSpPr txBox="1"/>
            <p:nvPr/>
          </p:nvSpPr>
          <p:spPr>
            <a:xfrm>
              <a:off x="6980242" y="3849584"/>
              <a:ext cx="1737360" cy="400110"/>
            </a:xfrm>
            <a:prstGeom prst="rect">
              <a:avLst/>
            </a:prstGeom>
            <a:noFill/>
          </p:spPr>
          <p:txBody>
            <a:bodyPr wrap="square" rtlCol="0">
              <a:spAutoFit/>
            </a:bodyPr>
            <a:lstStyle/>
            <a:p>
              <a:r>
                <a:rPr lang="en-US" sz="1000" i="1" dirty="0"/>
                <a:t>“Benefit News”</a:t>
              </a:r>
            </a:p>
            <a:p>
              <a:r>
                <a:rPr lang="en-US" sz="1000" b="1" dirty="0"/>
                <a:t>Monthly Newsletters</a:t>
              </a:r>
            </a:p>
          </p:txBody>
        </p:sp>
      </p:grpSp>
    </p:spTree>
    <p:extLst>
      <p:ext uri="{BB962C8B-B14F-4D97-AF65-F5344CB8AC3E}">
        <p14:creationId xmlns:p14="http://schemas.microsoft.com/office/powerpoint/2010/main" val="42095474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1107</TotalTime>
  <Words>240</Words>
  <Application>Microsoft Office PowerPoint</Application>
  <PresentationFormat>On-screen Show (4:3)</PresentationFormat>
  <Paragraphs>23</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Aptos</vt:lpstr>
      <vt:lpstr>Arial</vt:lpstr>
      <vt:lpstr>Montserrat</vt:lpstr>
      <vt:lpstr>Montserrat Light</vt:lpstr>
      <vt:lpstr>Office Theme</vt:lpstr>
      <vt:lpstr>THE ENHANCED RETAINER:  MULTI-CHANNEL COMMUNICATIONS  THAT REACHES EVERY EMPLOYEE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Kendall  Stites</dc:creator>
  <cp:lastModifiedBy>Lyning-Implico</cp:lastModifiedBy>
  <cp:revision>15</cp:revision>
  <dcterms:created xsi:type="dcterms:W3CDTF">2024-11-21T16:36:59Z</dcterms:created>
  <dcterms:modified xsi:type="dcterms:W3CDTF">2024-11-29T01:07:25Z</dcterms:modified>
</cp:coreProperties>
</file>